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9" r:id="rId1"/>
  </p:sldMasterIdLst>
  <p:notesMasterIdLst>
    <p:notesMasterId r:id="rId26"/>
  </p:notesMasterIdLst>
  <p:sldIdLst>
    <p:sldId id="256"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80" r:id="rId24"/>
    <p:sldId id="257" r:id="rId25"/>
  </p:sldIdLst>
  <p:sldSz cx="9144000" cy="6858000" type="screen4x3"/>
  <p:notesSz cx="7099300" cy="10234613"/>
  <p:defaultTextStyle>
    <a:defPPr>
      <a:defRPr lang="de-DE"/>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15"/>
        <p:guide pos="54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Shape 2"/>
          <p:cNvSpPr txBox="1">
            <a:spLocks noGrp="1"/>
          </p:cNvSpPr>
          <p:nvPr>
            <p:ph type="hdr" idx="2"/>
          </p:nvPr>
        </p:nvSpPr>
        <p:spPr bwMode="auto">
          <a:xfrm>
            <a:off x="0" y="0"/>
            <a:ext cx="3076363" cy="511731"/>
          </a:xfrm>
          <a:prstGeom prst="rect">
            <a:avLst/>
          </a:prstGeom>
          <a:noFill/>
          <a:ln w="9525">
            <a:noFill/>
            <a:miter lim="800000"/>
            <a:headEnd/>
            <a:tailEnd/>
          </a:ln>
        </p:spPr>
        <p:txBody>
          <a:bodyPr vert="horz" wrap="square" lIns="99032" tIns="99032" rIns="99032" bIns="99032" numCol="1" anchor="t" anchorCtr="0" compatLnSpc="1">
            <a:prstTxWarp prst="textNoShape">
              <a:avLst/>
            </a:prstTxWarp>
          </a:bodyPr>
          <a:lstStyle>
            <a:lvl1pPr>
              <a:defRPr/>
            </a:lvl1pPr>
          </a:lstStyle>
          <a:p>
            <a:pPr>
              <a:defRPr/>
            </a:pPr>
            <a:endParaRPr lang="de-DE"/>
          </a:p>
        </p:txBody>
      </p:sp>
      <p:sp>
        <p:nvSpPr>
          <p:cNvPr id="13315" name="Shape 3"/>
          <p:cNvSpPr txBox="1">
            <a:spLocks noGrp="1"/>
          </p:cNvSpPr>
          <p:nvPr/>
        </p:nvSpPr>
        <p:spPr bwMode="auto">
          <a:xfrm>
            <a:off x="4021294" y="0"/>
            <a:ext cx="3076363" cy="511731"/>
          </a:xfrm>
          <a:prstGeom prst="rect">
            <a:avLst/>
          </a:prstGeom>
          <a:noFill/>
          <a:ln w="9525">
            <a:noFill/>
            <a:miter lim="800000"/>
            <a:headEnd/>
            <a:tailEnd/>
          </a:ln>
        </p:spPr>
        <p:txBody>
          <a:bodyPr lIns="99032" tIns="99032" rIns="99032" bIns="99032"/>
          <a:lstStyle/>
          <a:p>
            <a:pPr algn="r">
              <a:defRPr/>
            </a:pPr>
            <a:endParaRPr lang="de-DE"/>
          </a:p>
        </p:txBody>
      </p:sp>
      <p:sp>
        <p:nvSpPr>
          <p:cNvPr id="13316" name="Shape 4"/>
          <p:cNvSpPr>
            <a:spLocks noGrp="1" noRot="1" noChangeAspect="1"/>
          </p:cNvSpPr>
          <p:nvPr>
            <p:ph type="sldImg" idx="3"/>
          </p:nvPr>
        </p:nvSpPr>
        <p:spPr bwMode="auto">
          <a:xfrm>
            <a:off x="992188" y="768350"/>
            <a:ext cx="5114925" cy="3836988"/>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709930" y="4861441"/>
            <a:ext cx="5679440" cy="4605576"/>
          </a:xfrm>
          <a:prstGeom prst="rect">
            <a:avLst/>
          </a:prstGeom>
          <a:noFill/>
          <a:ln>
            <a:noFill/>
          </a:ln>
        </p:spPr>
        <p:txBody>
          <a:bodyPr lIns="99032" tIns="99032" rIns="99032" bIns="99032"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pPr lvl="0"/>
            <a:endParaRPr noProof="0"/>
          </a:p>
        </p:txBody>
      </p:sp>
      <p:sp>
        <p:nvSpPr>
          <p:cNvPr id="13318" name="Shape 6"/>
          <p:cNvSpPr txBox="1">
            <a:spLocks noGrp="1"/>
          </p:cNvSpPr>
          <p:nvPr/>
        </p:nvSpPr>
        <p:spPr bwMode="auto">
          <a:xfrm>
            <a:off x="0" y="9721106"/>
            <a:ext cx="3076363" cy="511731"/>
          </a:xfrm>
          <a:prstGeom prst="rect">
            <a:avLst/>
          </a:prstGeom>
          <a:noFill/>
          <a:ln w="9525">
            <a:noFill/>
            <a:miter lim="800000"/>
            <a:headEnd/>
            <a:tailEnd/>
          </a:ln>
        </p:spPr>
        <p:txBody>
          <a:bodyPr lIns="99032" tIns="99032" rIns="99032" bIns="99032" anchor="b"/>
          <a:lstStyle/>
          <a:p>
            <a:pPr>
              <a:defRPr/>
            </a:pPr>
            <a:endParaRPr lang="de-DE"/>
          </a:p>
        </p:txBody>
      </p:sp>
      <p:sp>
        <p:nvSpPr>
          <p:cNvPr id="13319" name="Shape 7"/>
          <p:cNvSpPr txBox="1">
            <a:spLocks noGrp="1"/>
          </p:cNvSpPr>
          <p:nvPr/>
        </p:nvSpPr>
        <p:spPr bwMode="auto">
          <a:xfrm>
            <a:off x="4021294" y="9721106"/>
            <a:ext cx="3076363" cy="511731"/>
          </a:xfrm>
          <a:prstGeom prst="rect">
            <a:avLst/>
          </a:prstGeom>
          <a:noFill/>
          <a:ln w="9525">
            <a:noFill/>
            <a:miter lim="800000"/>
            <a:headEnd/>
            <a:tailEnd/>
          </a:ln>
        </p:spPr>
        <p:txBody>
          <a:bodyPr lIns="99032" tIns="99032" rIns="99032" bIns="99032" anchor="b"/>
          <a:lstStyle/>
          <a:p>
            <a:pPr algn="r">
              <a:defRPr/>
            </a:pPr>
            <a:endParaRPr lang="de-DE"/>
          </a:p>
        </p:txBody>
      </p:sp>
    </p:spTree>
    <p:extLst>
      <p:ext uri="{BB962C8B-B14F-4D97-AF65-F5344CB8AC3E}">
        <p14:creationId xmlns:p14="http://schemas.microsoft.com/office/powerpoint/2010/main" val="2713891591"/>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Shape 94"/>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15362" name="Shape 95"/>
          <p:cNvSpPr>
            <a:spLocks noGrp="1" noRot="1" noChangeAspect="1"/>
          </p:cNvSpPr>
          <p:nvPr>
            <p:ph type="sldImg" idx="2"/>
          </p:nvPr>
        </p:nvSpPr>
        <p:spPr>
          <a:ln w="9525">
            <a:headEnd/>
            <a:tailEn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1" name="Shape 175"/>
          <p:cNvSpPr>
            <a:spLocks noGrp="1" noRot="1" noChangeAspect="1"/>
          </p:cNvSpPr>
          <p:nvPr>
            <p:ph type="sldImg" idx="2"/>
          </p:nvPr>
        </p:nvSpPr>
        <p:spPr>
          <a:ln>
            <a:noFill/>
          </a:ln>
        </p:spPr>
      </p:sp>
      <p:sp>
        <p:nvSpPr>
          <p:cNvPr id="35842" name="Shape 176"/>
          <p:cNvSpPr txBox="1">
            <a:spLocks noGrp="1"/>
          </p:cNvSpPr>
          <p:nvPr>
            <p:ph type="body" idx="1"/>
          </p:nvPr>
        </p:nvSpPr>
        <p:spPr bwMode="auto">
          <a:noFill/>
        </p:spPr>
        <p:txBody>
          <a:bodyPr vert="horz" wrap="square" tIns="49502" bIns="49502" numCol="1" compatLnSpc="1">
            <a:prstTxWarp prst="textNoShape">
              <a:avLst/>
            </a:prstTxWarp>
          </a:bodyPr>
          <a:lstStyle/>
          <a:p>
            <a:pPr eaLnBrk="1" hangingPunct="1">
              <a:spcBef>
                <a:spcPct val="0"/>
              </a:spcBef>
              <a:buSzPct val="25000"/>
            </a:pPr>
            <a:r>
              <a:rPr lang="de-DE" smtClean="0">
                <a:solidFill>
                  <a:srgbClr val="000000"/>
                </a:solidFill>
                <a:latin typeface="Calibri" pitchFamily="34" charset="0"/>
                <a:sym typeface="Calibri" pitchFamily="34" charset="0"/>
              </a:rPr>
              <a:t>Emphasize that the structure has been mandated by the TMB and that the belief is that this will enhance consistency.</a:t>
            </a:r>
          </a:p>
          <a:p>
            <a:pPr eaLnBrk="1" hangingPunct="1">
              <a:spcBef>
                <a:spcPct val="0"/>
              </a:spcBef>
            </a:pPr>
            <a:endParaRPr lang="de-DE" smtClean="0">
              <a:solidFill>
                <a:srgbClr val="000000"/>
              </a:solidFill>
              <a:latin typeface="Calibri" pitchFamily="34" charset="0"/>
              <a:sym typeface="Calibri" pitchFamily="34" charset="0"/>
            </a:endParaRPr>
          </a:p>
          <a:p>
            <a:pPr eaLnBrk="1" hangingPunct="1">
              <a:spcBef>
                <a:spcPct val="0"/>
              </a:spcBef>
              <a:buSzPct val="25000"/>
            </a:pPr>
            <a:r>
              <a:rPr lang="de-DE" smtClean="0">
                <a:solidFill>
                  <a:srgbClr val="000000"/>
                </a:solidFill>
                <a:latin typeface="Calibri" pitchFamily="34" charset="0"/>
                <a:sym typeface="Calibri" pitchFamily="34" charset="0"/>
              </a:rPr>
              <a:t>This information is based on published information related to Annex SL and not directly the result of any particular published study or survey.</a:t>
            </a:r>
          </a:p>
        </p:txBody>
      </p:sp>
      <p:sp>
        <p:nvSpPr>
          <p:cNvPr id="35843" name="Shape 177"/>
          <p:cNvSpPr>
            <a:spLocks noGrp="1"/>
          </p:cNvSpPr>
          <p:nvPr>
            <p:ph type="sldNum" sz="quarter" idx="4294967295"/>
          </p:nvPr>
        </p:nvSpPr>
        <p:spPr bwMode="auto">
          <a:xfrm>
            <a:off x="4021294" y="9721106"/>
            <a:ext cx="3076363" cy="511731"/>
          </a:xfrm>
          <a:prstGeom prst="rect">
            <a:avLst/>
          </a:prstGeom>
          <a:noFill/>
          <a:ln>
            <a:miter lim="800000"/>
            <a:headEnd/>
            <a:tailEnd/>
          </a:ln>
        </p:spPr>
        <p:txBody>
          <a:bodyPr lIns="99032" tIns="49502" rIns="99032" bIns="49502" anchor="b"/>
          <a:lstStyle/>
          <a:p>
            <a:pPr algn="r">
              <a:buSzPct val="25000"/>
            </a:pPr>
            <a:r>
              <a:rPr lang="de-DE"/>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89" name="Shape 182"/>
          <p:cNvSpPr txBox="1">
            <a:spLocks noChangeArrowheads="1"/>
          </p:cNvSpPr>
          <p:nvPr/>
        </p:nvSpPr>
        <p:spPr bwMode="auto">
          <a:xfrm>
            <a:off x="4021294" y="9669578"/>
            <a:ext cx="3078006" cy="565036"/>
          </a:xfrm>
          <a:prstGeom prst="rect">
            <a:avLst/>
          </a:prstGeom>
          <a:noFill/>
          <a:ln w="9525">
            <a:noFill/>
            <a:miter lim="800000"/>
            <a:headEnd/>
            <a:tailEnd/>
          </a:ln>
        </p:spPr>
        <p:txBody>
          <a:bodyPr lIns="21014" tIns="0" rIns="21014" bIns="0" anchor="b"/>
          <a:lstStyle/>
          <a:p>
            <a:pPr algn="r">
              <a:buSzPct val="25000"/>
            </a:pPr>
            <a:r>
              <a:rPr lang="de-DE"/>
              <a:t> </a:t>
            </a:r>
          </a:p>
        </p:txBody>
      </p:sp>
      <p:sp>
        <p:nvSpPr>
          <p:cNvPr id="37890" name="Shape 183"/>
          <p:cNvSpPr>
            <a:spLocks noGrp="1" noRot="1" noChangeAspect="1"/>
          </p:cNvSpPr>
          <p:nvPr>
            <p:ph type="sldImg" idx="2"/>
          </p:nvPr>
        </p:nvSpPr>
        <p:spPr>
          <a:xfrm>
            <a:off x="606425" y="465138"/>
            <a:ext cx="5959475" cy="4470400"/>
          </a:xfrm>
          <a:ln>
            <a:noFill/>
          </a:ln>
        </p:spPr>
      </p:sp>
      <p:sp>
        <p:nvSpPr>
          <p:cNvPr id="37891" name="Shape 184"/>
          <p:cNvSpPr txBox="1">
            <a:spLocks noGrp="1"/>
          </p:cNvSpPr>
          <p:nvPr>
            <p:ph type="body" idx="1"/>
          </p:nvPr>
        </p:nvSpPr>
        <p:spPr bwMode="auto">
          <a:xfrm>
            <a:off x="948218" y="5426477"/>
            <a:ext cx="5202867" cy="3841534"/>
          </a:xfrm>
          <a:noFill/>
        </p:spPr>
        <p:txBody>
          <a:bodyPr vert="horz" wrap="square" lIns="101577" tIns="50802" rIns="101577" bIns="50802" numCol="1" compatLnSpc="1">
            <a:prstTxWarp prst="textNoShape">
              <a:avLst/>
            </a:prstTxWarp>
          </a:bodyPr>
          <a:lstStyle/>
          <a:p>
            <a:pPr marL="173678" indent="-173678" eaLnBrk="1" hangingPunct="1">
              <a:spcBef>
                <a:spcPct val="0"/>
              </a:spcBef>
              <a:buSzPct val="25000"/>
            </a:pPr>
            <a:r>
              <a:rPr lang="de-DE" b="1" smtClean="0">
                <a:solidFill>
                  <a:srgbClr val="FF0000"/>
                </a:solidFill>
                <a:latin typeface="Tahoma" pitchFamily="34" charset="0"/>
                <a:cs typeface="Tahoma" pitchFamily="34" charset="0"/>
                <a:sym typeface="Tahoma" pitchFamily="34" charset="0"/>
              </a:rPr>
              <a:t>Focus on that the high level structure and that the new structure should not cause an organization to renumber existing documents.  However, it is realized that this might have a significant impact on software.</a:t>
            </a:r>
          </a:p>
          <a:p>
            <a:pPr marL="173678" indent="-173678" eaLnBrk="1" hangingPunct="1">
              <a:spcBef>
                <a:spcPts val="650"/>
              </a:spcBef>
            </a:pPr>
            <a:endParaRPr lang="de-DE" b="1" smtClean="0">
              <a:solidFill>
                <a:srgbClr val="FF0000"/>
              </a:solidFill>
              <a:latin typeface="Tahoma" pitchFamily="34" charset="0"/>
              <a:cs typeface="Tahoma" pitchFamily="34" charset="0"/>
              <a:sym typeface="Tahoma" pitchFamily="34" charset="0"/>
            </a:endParaRP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Common stamp format and quantity to support businesses</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New stamps across the enterprise (pilot one site in 2011, complete all sites/programs in 2012)</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Single source vendor contract</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Approvals from applicable functions/ business units of common solutions</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IT system (eSMS) for single source ordering/delivery system</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Common process writings  (3-BPIs, 1-PRO, sub-tier writings) </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Training developed for AS9100C Auditors</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QMS Teams will work with programs and sites to help them prepare</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Internal Audit schedules developed</a:t>
            </a:r>
          </a:p>
          <a:p>
            <a:pPr marL="173678" indent="-173678" eaLnBrk="1" hangingPunct="1">
              <a:spcBef>
                <a:spcPts val="650"/>
              </a:spcBef>
            </a:pPr>
            <a:endParaRPr lang="de-DE" b="1" smtClean="0">
              <a:solidFill>
                <a:srgbClr val="000000"/>
              </a:solidFill>
              <a:latin typeface="Tahoma" pitchFamily="34" charset="0"/>
              <a:cs typeface="Tahoma" pitchFamily="34" charset="0"/>
              <a:sym typeface="Taho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7" name="Shape 189"/>
          <p:cNvSpPr txBox="1">
            <a:spLocks noChangeArrowheads="1"/>
          </p:cNvSpPr>
          <p:nvPr/>
        </p:nvSpPr>
        <p:spPr bwMode="auto">
          <a:xfrm>
            <a:off x="4021294" y="9669578"/>
            <a:ext cx="3078006" cy="565036"/>
          </a:xfrm>
          <a:prstGeom prst="rect">
            <a:avLst/>
          </a:prstGeom>
          <a:noFill/>
          <a:ln w="9525">
            <a:noFill/>
            <a:miter lim="800000"/>
            <a:headEnd/>
            <a:tailEnd/>
          </a:ln>
        </p:spPr>
        <p:txBody>
          <a:bodyPr lIns="21014" tIns="0" rIns="21014" bIns="0" anchor="b"/>
          <a:lstStyle/>
          <a:p>
            <a:pPr algn="r">
              <a:buSzPct val="25000"/>
            </a:pPr>
            <a:r>
              <a:rPr lang="de-DE"/>
              <a:t> </a:t>
            </a:r>
          </a:p>
        </p:txBody>
      </p:sp>
      <p:sp>
        <p:nvSpPr>
          <p:cNvPr id="39938" name="Shape 190"/>
          <p:cNvSpPr>
            <a:spLocks noGrp="1" noRot="1" noChangeAspect="1"/>
          </p:cNvSpPr>
          <p:nvPr>
            <p:ph type="sldImg" idx="2"/>
          </p:nvPr>
        </p:nvSpPr>
        <p:spPr>
          <a:xfrm>
            <a:off x="606425" y="465138"/>
            <a:ext cx="5959475" cy="4470400"/>
          </a:xfrm>
          <a:ln>
            <a:noFill/>
          </a:ln>
        </p:spPr>
      </p:sp>
      <p:sp>
        <p:nvSpPr>
          <p:cNvPr id="39939" name="Shape 191"/>
          <p:cNvSpPr txBox="1">
            <a:spLocks noGrp="1"/>
          </p:cNvSpPr>
          <p:nvPr>
            <p:ph type="body" idx="1"/>
          </p:nvPr>
        </p:nvSpPr>
        <p:spPr bwMode="auto">
          <a:xfrm>
            <a:off x="948218" y="5426477"/>
            <a:ext cx="5202867" cy="3841534"/>
          </a:xfrm>
          <a:noFill/>
        </p:spPr>
        <p:txBody>
          <a:bodyPr vert="horz" wrap="square" lIns="101577" tIns="50802" rIns="101577" bIns="50802" numCol="1" compatLnSpc="1">
            <a:prstTxWarp prst="textNoShape">
              <a:avLst/>
            </a:prstTxWarp>
          </a:bodyPr>
          <a:lstStyle/>
          <a:p>
            <a:pPr marL="173678" indent="-173678" eaLnBrk="1" hangingPunct="1">
              <a:spcBef>
                <a:spcPct val="0"/>
              </a:spcBef>
              <a:buSzPct val="25000"/>
            </a:pPr>
            <a:r>
              <a:rPr lang="de-DE" b="1" smtClean="0">
                <a:solidFill>
                  <a:srgbClr val="FF0000"/>
                </a:solidFill>
                <a:latin typeface="Tahoma" pitchFamily="34" charset="0"/>
                <a:cs typeface="Tahoma" pitchFamily="34" charset="0"/>
                <a:sym typeface="Tahoma" pitchFamily="34" charset="0"/>
              </a:rPr>
              <a:t>Focus on that the high level structure and that the new structure should not cause an organization to renumber existing documents.  However, it is realized that this might have a significant impact on software.</a:t>
            </a:r>
          </a:p>
          <a:p>
            <a:pPr marL="173678" indent="-173678" eaLnBrk="1" hangingPunct="1">
              <a:spcBef>
                <a:spcPts val="650"/>
              </a:spcBef>
            </a:pPr>
            <a:endParaRPr lang="de-DE" b="1" smtClean="0">
              <a:solidFill>
                <a:srgbClr val="FF0000"/>
              </a:solidFill>
              <a:latin typeface="Tahoma" pitchFamily="34" charset="0"/>
              <a:cs typeface="Tahoma" pitchFamily="34" charset="0"/>
              <a:sym typeface="Tahoma" pitchFamily="34" charset="0"/>
            </a:endParaRP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Common stamp format and quantity to support businesses</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New stamps across the enterprise (pilot one site in 2011, complete all sites/programs in 2012)</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Single source vendor contract</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Approvals from applicable functions/ business units of common solutions</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IT system (eSMS) for single source ordering/delivery system</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Common process writings  (3-BPIs, 1-PRO, sub-tier writings) </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Training developed for AS9100C Auditors</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QMS Teams will work with programs and sites to help them prepare</a:t>
            </a:r>
          </a:p>
          <a:p>
            <a:pPr marL="173678" indent="-173678" eaLnBrk="1" hangingPunct="1">
              <a:spcBef>
                <a:spcPts val="650"/>
              </a:spcBef>
              <a:buSzPct val="25000"/>
            </a:pPr>
            <a:r>
              <a:rPr lang="de-DE" b="1" smtClean="0">
                <a:solidFill>
                  <a:srgbClr val="000000"/>
                </a:solidFill>
                <a:latin typeface="Tahoma" pitchFamily="34" charset="0"/>
                <a:cs typeface="Tahoma" pitchFamily="34" charset="0"/>
                <a:sym typeface="Tahoma" pitchFamily="34" charset="0"/>
              </a:rPr>
              <a:t>Internal Audit schedules developed</a:t>
            </a:r>
          </a:p>
          <a:p>
            <a:pPr marL="173678" indent="-173678" eaLnBrk="1" hangingPunct="1">
              <a:spcBef>
                <a:spcPts val="650"/>
              </a:spcBef>
            </a:pPr>
            <a:endParaRPr lang="de-DE" b="1" smtClean="0">
              <a:solidFill>
                <a:srgbClr val="000000"/>
              </a:solidFill>
              <a:latin typeface="Tahoma" pitchFamily="34" charset="0"/>
              <a:cs typeface="Tahoma" pitchFamily="34" charset="0"/>
              <a:sym typeface="Tahom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5" name="Shape 196"/>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41986" name="Shape 197"/>
          <p:cNvSpPr>
            <a:spLocks noGrp="1" noRot="1" noChangeAspect="1"/>
          </p:cNvSpPr>
          <p:nvPr>
            <p:ph type="sldImg" idx="2"/>
          </p:nvPr>
        </p:nvSpPr>
        <p:spPr>
          <a:ln w="9525">
            <a:headEnd/>
            <a:tailEn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3" name="Shape 202"/>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44034" name="Shape 203"/>
          <p:cNvSpPr>
            <a:spLocks noGrp="1" noRot="1" noChangeAspect="1"/>
          </p:cNvSpPr>
          <p:nvPr>
            <p:ph type="sldImg" idx="2"/>
          </p:nvPr>
        </p:nvSpPr>
        <p:spPr>
          <a:ln w="9525">
            <a:headEnd/>
            <a:tailEn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1" name="Shape 208"/>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46082" name="Shape 209"/>
          <p:cNvSpPr>
            <a:spLocks noGrp="1" noRot="1" noChangeAspect="1"/>
          </p:cNvSpPr>
          <p:nvPr>
            <p:ph type="sldImg" idx="2"/>
          </p:nvPr>
        </p:nvSpPr>
        <p:spPr>
          <a:ln w="9525">
            <a:headEnd/>
            <a:tailEn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29" name="Shape 214"/>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48130" name="Shape 215"/>
          <p:cNvSpPr>
            <a:spLocks noGrp="1" noRot="1" noChangeAspect="1"/>
          </p:cNvSpPr>
          <p:nvPr>
            <p:ph type="sldImg" idx="2"/>
          </p:nvPr>
        </p:nvSpPr>
        <p:spPr>
          <a:ln w="9525">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7" name="Shape 220"/>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50178" name="Shape 221"/>
          <p:cNvSpPr>
            <a:spLocks noGrp="1" noRot="1" noChangeAspect="1"/>
          </p:cNvSpPr>
          <p:nvPr>
            <p:ph type="sldImg" idx="2"/>
          </p:nvPr>
        </p:nvSpPr>
        <p:spPr>
          <a:ln w="9525">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5" name="Shape 252"/>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52226" name="Shape 253"/>
          <p:cNvSpPr>
            <a:spLocks noGrp="1" noRot="1" noChangeAspect="1"/>
          </p:cNvSpPr>
          <p:nvPr>
            <p:ph type="sldImg" idx="2"/>
          </p:nvPr>
        </p:nvSpPr>
        <p:spPr>
          <a:ln w="9525">
            <a:headEnd/>
            <a:tailEn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3" name="Shape 277"/>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54274" name="Shape 278"/>
          <p:cNvSpPr>
            <a:spLocks noGrp="1" noRot="1" noChangeAspect="1"/>
          </p:cNvSpPr>
          <p:nvPr>
            <p:ph type="sldImg" idx="2"/>
          </p:nvPr>
        </p:nvSpPr>
        <p:spPr>
          <a:ln w="9525">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Shape 116"/>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19458" name="Shape 117"/>
          <p:cNvSpPr>
            <a:spLocks noGrp="1" noRot="1" noChangeAspect="1"/>
          </p:cNvSpPr>
          <p:nvPr>
            <p:ph type="sldImg" idx="2"/>
          </p:nvPr>
        </p:nvSpPr>
        <p:spPr>
          <a:ln w="9525">
            <a:headEnd/>
            <a:tailEn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1" name="Shape 283"/>
          <p:cNvSpPr>
            <a:spLocks noGrp="1" noRot="1" noChangeAspect="1"/>
          </p:cNvSpPr>
          <p:nvPr>
            <p:ph type="sldImg" idx="2"/>
          </p:nvPr>
        </p:nvSpPr>
        <p:spPr>
          <a:ln>
            <a:noFill/>
          </a:ln>
        </p:spPr>
      </p:sp>
      <p:sp>
        <p:nvSpPr>
          <p:cNvPr id="56322" name="Shape 284"/>
          <p:cNvSpPr txBox="1">
            <a:spLocks noGrp="1"/>
          </p:cNvSpPr>
          <p:nvPr>
            <p:ph type="body" idx="1"/>
          </p:nvPr>
        </p:nvSpPr>
        <p:spPr bwMode="auto">
          <a:noFill/>
        </p:spPr>
        <p:txBody>
          <a:bodyPr vert="horz" wrap="square" tIns="49502" bIns="49502" numCol="1" compatLnSpc="1">
            <a:prstTxWarp prst="textNoShape">
              <a:avLst/>
            </a:prstTxWarp>
          </a:bodyPr>
          <a:lstStyle/>
          <a:p>
            <a:pPr eaLnBrk="1" hangingPunct="1">
              <a:spcBef>
                <a:spcPct val="0"/>
              </a:spcBef>
            </a:pPr>
            <a:endParaRPr lang="de-DE" smtClean="0">
              <a:solidFill>
                <a:srgbClr val="000000"/>
              </a:solidFill>
              <a:latin typeface="Calibri" pitchFamily="34" charset="0"/>
              <a:sym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69" name="Shape 289"/>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58370" name="Shape 290"/>
          <p:cNvSpPr>
            <a:spLocks noGrp="1" noRot="1" noChangeAspect="1"/>
          </p:cNvSpPr>
          <p:nvPr>
            <p:ph type="sldImg" idx="2"/>
          </p:nvPr>
        </p:nvSpPr>
        <p:spPr>
          <a:ln w="9525">
            <a:headEnd/>
            <a:tailEn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2465" name="Shape 306"/>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62466" name="Shape 307"/>
          <p:cNvSpPr>
            <a:spLocks noGrp="1" noRot="1" noChangeAspect="1"/>
          </p:cNvSpPr>
          <p:nvPr>
            <p:ph type="sldImg" idx="2"/>
          </p:nvPr>
        </p:nvSpPr>
        <p:spPr>
          <a:ln w="9525">
            <a:headEnd/>
            <a:tailEn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3" name="Shape 317"/>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64514" name="Shape 318"/>
          <p:cNvSpPr>
            <a:spLocks noGrp="1" noRot="1" noChangeAspect="1"/>
          </p:cNvSpPr>
          <p:nvPr>
            <p:ph type="sldImg" idx="2"/>
          </p:nvPr>
        </p:nvSpPr>
        <p:spPr>
          <a:ln w="9525">
            <a:headEnd/>
            <a:tailEn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Shape 105"/>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17410" name="Shape 106"/>
          <p:cNvSpPr>
            <a:spLocks noGrp="1" noRot="1" noChangeAspect="1"/>
          </p:cNvSpPr>
          <p:nvPr>
            <p:ph type="sldImg" idx="2"/>
          </p:nvPr>
        </p:nvSpPr>
        <p:spPr>
          <a:ln w="9525">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3" name="Shape 133"/>
          <p:cNvSpPr>
            <a:spLocks noGrp="1" noRot="1" noChangeAspect="1"/>
          </p:cNvSpPr>
          <p:nvPr>
            <p:ph type="sldImg" idx="2"/>
          </p:nvPr>
        </p:nvSpPr>
        <p:spPr>
          <a:ln>
            <a:noFill/>
          </a:ln>
        </p:spPr>
      </p:sp>
      <p:sp>
        <p:nvSpPr>
          <p:cNvPr id="23554" name="Shape 134"/>
          <p:cNvSpPr txBox="1">
            <a:spLocks noGrp="1"/>
          </p:cNvSpPr>
          <p:nvPr>
            <p:ph type="body" idx="1"/>
          </p:nvPr>
        </p:nvSpPr>
        <p:spPr bwMode="auto">
          <a:noFill/>
        </p:spPr>
        <p:txBody>
          <a:bodyPr vert="horz" wrap="square" tIns="49502" bIns="49502" numCol="1" compatLnSpc="1">
            <a:prstTxWarp prst="textNoShape">
              <a:avLst/>
            </a:prstTxWarp>
          </a:bodyPr>
          <a:lstStyle/>
          <a:p>
            <a:pPr eaLnBrk="1" hangingPunct="1">
              <a:spcBef>
                <a:spcPct val="0"/>
              </a:spcBef>
              <a:buSzPct val="25000"/>
            </a:pPr>
            <a:r>
              <a:rPr lang="de-DE" smtClean="0">
                <a:solidFill>
                  <a:srgbClr val="000000"/>
                </a:solidFill>
                <a:latin typeface="Calibri" pitchFamily="34" charset="0"/>
                <a:sym typeface="Calibri" pitchFamily="34" charset="0"/>
              </a:rPr>
              <a:t>Emphasize that the information presented today is based on current work of WG24 and should not be used to make any changes to an organization’s quality management system since it could change.</a:t>
            </a:r>
          </a:p>
        </p:txBody>
      </p:sp>
      <p:sp>
        <p:nvSpPr>
          <p:cNvPr id="23555" name="Shape 135"/>
          <p:cNvSpPr>
            <a:spLocks noGrp="1"/>
          </p:cNvSpPr>
          <p:nvPr>
            <p:ph type="sldNum" sz="quarter" idx="4294967295"/>
          </p:nvPr>
        </p:nvSpPr>
        <p:spPr bwMode="auto">
          <a:xfrm>
            <a:off x="4021294" y="9721106"/>
            <a:ext cx="3076363" cy="511731"/>
          </a:xfrm>
          <a:prstGeom prst="rect">
            <a:avLst/>
          </a:prstGeom>
          <a:noFill/>
          <a:ln>
            <a:miter lim="800000"/>
            <a:headEnd/>
            <a:tailEnd/>
          </a:ln>
        </p:spPr>
        <p:txBody>
          <a:bodyPr lIns="99032" tIns="49502" rIns="99032" bIns="49502" anchor="b"/>
          <a:lstStyle/>
          <a:p>
            <a:pPr algn="r">
              <a:buSzPct val="25000"/>
            </a:pPr>
            <a:r>
              <a:rPr lang="de-DE"/>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Shape 127"/>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21506" name="Shape 128"/>
          <p:cNvSpPr>
            <a:spLocks noGrp="1" noRot="1" noChangeAspect="1"/>
          </p:cNvSpPr>
          <p:nvPr>
            <p:ph type="sldImg" idx="2"/>
          </p:nvPr>
        </p:nvSpPr>
        <p:spPr>
          <a:ln w="9525">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Shape 140"/>
          <p:cNvSpPr>
            <a:spLocks noGrp="1" noRot="1" noChangeAspect="1"/>
          </p:cNvSpPr>
          <p:nvPr>
            <p:ph type="sldImg" idx="2"/>
          </p:nvPr>
        </p:nvSpPr>
        <p:spPr>
          <a:ln>
            <a:noFill/>
          </a:ln>
        </p:spPr>
      </p:sp>
      <p:sp>
        <p:nvSpPr>
          <p:cNvPr id="25602" name="Shape 141"/>
          <p:cNvSpPr txBox="1">
            <a:spLocks noGrp="1"/>
          </p:cNvSpPr>
          <p:nvPr>
            <p:ph type="body" idx="1"/>
          </p:nvPr>
        </p:nvSpPr>
        <p:spPr bwMode="auto">
          <a:noFill/>
        </p:spPr>
        <p:txBody>
          <a:bodyPr vert="horz" wrap="square" tIns="49502" bIns="49502" numCol="1" compatLnSpc="1">
            <a:prstTxWarp prst="textNoShape">
              <a:avLst/>
            </a:prstTxWarp>
          </a:bodyPr>
          <a:lstStyle/>
          <a:p>
            <a:pPr eaLnBrk="1" hangingPunct="1">
              <a:spcBef>
                <a:spcPct val="0"/>
              </a:spcBef>
            </a:pPr>
            <a:endParaRPr lang="de-DE" smtClean="0">
              <a:solidFill>
                <a:srgbClr val="000000"/>
              </a:solidFill>
              <a:latin typeface="Calibri" pitchFamily="34" charset="0"/>
              <a:sym typeface="Calibri" pitchFamily="34" charset="0"/>
            </a:endParaRPr>
          </a:p>
        </p:txBody>
      </p:sp>
      <p:sp>
        <p:nvSpPr>
          <p:cNvPr id="25603" name="Shape 142"/>
          <p:cNvSpPr>
            <a:spLocks noGrp="1"/>
          </p:cNvSpPr>
          <p:nvPr>
            <p:ph type="sldNum" sz="quarter" idx="4294967295"/>
          </p:nvPr>
        </p:nvSpPr>
        <p:spPr bwMode="auto">
          <a:xfrm>
            <a:off x="4022937" y="9721106"/>
            <a:ext cx="3074720" cy="511731"/>
          </a:xfrm>
          <a:prstGeom prst="rect">
            <a:avLst/>
          </a:prstGeom>
          <a:noFill/>
          <a:ln>
            <a:miter lim="800000"/>
            <a:headEnd/>
            <a:tailEnd/>
          </a:ln>
        </p:spPr>
        <p:txBody>
          <a:bodyPr lIns="97786" tIns="48879" rIns="97786" bIns="48879" anchor="b"/>
          <a:lstStyle/>
          <a:p>
            <a:pPr algn="r">
              <a:buSzPct val="25000"/>
            </a:pPr>
            <a:r>
              <a:rPr lang="de-DE"/>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49" name="Shape 147"/>
          <p:cNvSpPr>
            <a:spLocks noGrp="1" noRot="1" noChangeAspect="1"/>
          </p:cNvSpPr>
          <p:nvPr>
            <p:ph type="sldImg" idx="2"/>
          </p:nvPr>
        </p:nvSpPr>
        <p:spPr>
          <a:ln>
            <a:noFill/>
          </a:ln>
        </p:spPr>
      </p:sp>
      <p:sp>
        <p:nvSpPr>
          <p:cNvPr id="148" name="Shape 148"/>
          <p:cNvSpPr txBox="1">
            <a:spLocks noGrp="1"/>
          </p:cNvSpPr>
          <p:nvPr>
            <p:ph type="body" idx="1"/>
          </p:nvPr>
        </p:nvSpPr>
        <p:spPr>
          <a:ln/>
        </p:spPr>
        <p:txBody>
          <a:bodyPr tIns="49502" bIns="49502">
            <a:noAutofit/>
          </a:bodyPr>
          <a:lstStyle/>
          <a:p>
            <a:pPr eaLnBrk="1" fontAlgn="auto" hangingPunct="1">
              <a:spcAft>
                <a:spcPts val="0"/>
              </a:spcAft>
              <a:buSzPct val="25000"/>
              <a:defRPr/>
            </a:pPr>
            <a:r>
              <a:rPr lang="de-DE">
                <a:solidFill>
                  <a:schemeClr val="dk1"/>
                </a:solidFill>
                <a:latin typeface="Calibri"/>
                <a:ea typeface="Calibri"/>
                <a:cs typeface="Calibri"/>
                <a:sym typeface="Calibri"/>
              </a:rPr>
              <a:t>Emphasize that the information presented today is based on current work of WG24 and should not be used to make any changes to an organization’s quality management system since it could change.</a:t>
            </a:r>
          </a:p>
          <a:p>
            <a:pPr marL="118831" indent="-118831" eaLnBrk="1" fontAlgn="auto" hangingPunct="1">
              <a:lnSpc>
                <a:spcPct val="90000"/>
              </a:lnSpc>
              <a:spcBef>
                <a:spcPts val="607"/>
              </a:spcBef>
              <a:spcAft>
                <a:spcPts val="0"/>
              </a:spcAft>
              <a:buClr>
                <a:schemeClr val="dk1"/>
              </a:buClr>
              <a:buSzPct val="100000"/>
              <a:buFont typeface="Calibri"/>
              <a:buChar char="•"/>
              <a:defRPr/>
            </a:pPr>
            <a:r>
              <a:rPr lang="de-DE" sz="1500">
                <a:solidFill>
                  <a:schemeClr val="dk1"/>
                </a:solidFill>
                <a:latin typeface="Calibri"/>
                <a:ea typeface="Calibri"/>
                <a:cs typeface="Calibri"/>
                <a:sym typeface="Calibri"/>
              </a:rPr>
              <a:t>this presentation is available to anyone </a:t>
            </a:r>
          </a:p>
        </p:txBody>
      </p:sp>
      <p:sp>
        <p:nvSpPr>
          <p:cNvPr id="27651" name="Shape 149"/>
          <p:cNvSpPr>
            <a:spLocks noGrp="1"/>
          </p:cNvSpPr>
          <p:nvPr>
            <p:ph type="sldNum" sz="quarter" idx="4294967295"/>
          </p:nvPr>
        </p:nvSpPr>
        <p:spPr bwMode="auto">
          <a:xfrm>
            <a:off x="4021294" y="9721106"/>
            <a:ext cx="3076363" cy="511731"/>
          </a:xfrm>
          <a:prstGeom prst="rect">
            <a:avLst/>
          </a:prstGeom>
          <a:noFill/>
          <a:ln>
            <a:miter lim="800000"/>
            <a:headEnd/>
            <a:tailEnd/>
          </a:ln>
        </p:spPr>
        <p:txBody>
          <a:bodyPr lIns="99032" tIns="49502" rIns="99032" bIns="49502" anchor="b"/>
          <a:lstStyle/>
          <a:p>
            <a:pPr algn="r">
              <a:buSzPct val="25000"/>
            </a:pPr>
            <a:r>
              <a:rPr lang="de-DE"/>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7" name="Shape 154"/>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de-DE" smtClean="0"/>
          </a:p>
        </p:txBody>
      </p:sp>
      <p:sp>
        <p:nvSpPr>
          <p:cNvPr id="29698" name="Shape 155"/>
          <p:cNvSpPr>
            <a:spLocks noGrp="1" noRot="1" noChangeAspect="1"/>
          </p:cNvSpPr>
          <p:nvPr>
            <p:ph type="sldImg" idx="2"/>
          </p:nvPr>
        </p:nvSpPr>
        <p:spPr>
          <a:ln w="9525">
            <a:headEnd/>
            <a:tailEn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5" name="Shape 160"/>
          <p:cNvSpPr>
            <a:spLocks noGrp="1"/>
          </p:cNvSpPr>
          <p:nvPr>
            <p:ph type="sldNum" sz="quarter" idx="4294967295"/>
          </p:nvPr>
        </p:nvSpPr>
        <p:spPr bwMode="auto">
          <a:xfrm>
            <a:off x="4021294" y="9721106"/>
            <a:ext cx="3076363" cy="511731"/>
          </a:xfrm>
          <a:prstGeom prst="rect">
            <a:avLst/>
          </a:prstGeom>
          <a:noFill/>
          <a:ln>
            <a:miter lim="800000"/>
            <a:headEnd/>
            <a:tailEnd/>
          </a:ln>
        </p:spPr>
        <p:txBody>
          <a:bodyPr lIns="99032" tIns="49502" rIns="99032" bIns="49502" anchor="b"/>
          <a:lstStyle/>
          <a:p>
            <a:pPr algn="r">
              <a:buSzPct val="25000"/>
            </a:pPr>
            <a:r>
              <a:rPr lang="de-DE"/>
              <a:t> </a:t>
            </a:r>
          </a:p>
        </p:txBody>
      </p:sp>
      <p:sp>
        <p:nvSpPr>
          <p:cNvPr id="31746" name="Shape 161"/>
          <p:cNvSpPr>
            <a:spLocks noGrp="1" noRot="1" noChangeAspect="1"/>
          </p:cNvSpPr>
          <p:nvPr>
            <p:ph type="sldImg" idx="2"/>
          </p:nvPr>
        </p:nvSpPr>
        <p:spPr>
          <a:ln>
            <a:noFill/>
          </a:ln>
        </p:spPr>
      </p:sp>
      <p:sp>
        <p:nvSpPr>
          <p:cNvPr id="31747" name="Shape 162"/>
          <p:cNvSpPr txBox="1">
            <a:spLocks noGrp="1"/>
          </p:cNvSpPr>
          <p:nvPr>
            <p:ph type="body" idx="1"/>
          </p:nvPr>
        </p:nvSpPr>
        <p:spPr bwMode="auto">
          <a:xfrm>
            <a:off x="409197" y="4820574"/>
            <a:ext cx="6200383" cy="4681980"/>
          </a:xfrm>
          <a:noFill/>
        </p:spPr>
        <p:txBody>
          <a:bodyPr vert="horz" wrap="square" tIns="49502" bIns="49502" numCol="1" compatLnSpc="1">
            <a:prstTxWarp prst="textNoShape">
              <a:avLst/>
            </a:prstTxWarp>
          </a:bodyPr>
          <a:lstStyle/>
          <a:p>
            <a:pPr eaLnBrk="1" hangingPunct="1">
              <a:spcBef>
                <a:spcPct val="0"/>
              </a:spcBef>
              <a:buSzPct val="25000"/>
            </a:pPr>
            <a:r>
              <a:rPr lang="de-DE" smtClean="0">
                <a:solidFill>
                  <a:srgbClr val="000000"/>
                </a:solidFill>
                <a:latin typeface="Calibri" pitchFamily="34" charset="0"/>
                <a:sym typeface="Calibri" pitchFamily="34" charset="0"/>
              </a:rPr>
              <a:t>The slide indicates summarized results of the survey</a:t>
            </a:r>
          </a:p>
          <a:p>
            <a:pPr eaLnBrk="1" hangingPunct="1">
              <a:spcBef>
                <a:spcPct val="0"/>
              </a:spcBef>
              <a:buSzPct val="25000"/>
            </a:pPr>
            <a:r>
              <a:rPr lang="de-DE" smtClean="0">
                <a:solidFill>
                  <a:srgbClr val="000000"/>
                </a:solidFill>
                <a:latin typeface="Calibri" pitchFamily="34" charset="0"/>
                <a:sym typeface="Calibri" pitchFamily="34" charset="0"/>
              </a:rPr>
              <a:t>It tells you the five critical items that the users felt must be addressed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3" name="Shape 167"/>
          <p:cNvSpPr>
            <a:spLocks noGrp="1" noRot="1" noChangeAspect="1"/>
          </p:cNvSpPr>
          <p:nvPr>
            <p:ph type="sldImg" idx="2"/>
          </p:nvPr>
        </p:nvSpPr>
        <p:spPr>
          <a:ln>
            <a:noFill/>
          </a:ln>
        </p:spPr>
      </p:sp>
      <p:sp>
        <p:nvSpPr>
          <p:cNvPr id="33794" name="Shape 168"/>
          <p:cNvSpPr txBox="1">
            <a:spLocks noGrp="1"/>
          </p:cNvSpPr>
          <p:nvPr>
            <p:ph type="body" idx="1"/>
          </p:nvPr>
        </p:nvSpPr>
        <p:spPr bwMode="auto">
          <a:noFill/>
        </p:spPr>
        <p:txBody>
          <a:bodyPr vert="horz" wrap="square" tIns="49502" bIns="49502" numCol="1" compatLnSpc="1">
            <a:prstTxWarp prst="textNoShape">
              <a:avLst/>
            </a:prstTxWarp>
          </a:bodyPr>
          <a:lstStyle/>
          <a:p>
            <a:pPr eaLnBrk="1" hangingPunct="1">
              <a:spcBef>
                <a:spcPct val="0"/>
              </a:spcBef>
            </a:pPr>
            <a:endParaRPr lang="de-DE" smtClean="0">
              <a:solidFill>
                <a:srgbClr val="000000"/>
              </a:solidFill>
              <a:latin typeface="Calibri" pitchFamily="34" charset="0"/>
              <a:sym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Titelfolie">
    <p:spTree>
      <p:nvGrpSpPr>
        <p:cNvPr id="1" name="Shape 16"/>
        <p:cNvGrpSpPr/>
        <p:nvPr/>
      </p:nvGrpSpPr>
      <p:grpSpPr>
        <a:xfrm>
          <a:off x="0" y="0"/>
          <a:ext cx="0" cy="0"/>
          <a:chOff x="0" y="0"/>
          <a:chExt cx="0" cy="0"/>
        </a:xfrm>
      </p:grpSpPr>
      <p:sp>
        <p:nvSpPr>
          <p:cNvPr id="4"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6"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7"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7" name="Shape 17"/>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8" name="Shape 18"/>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1" name="Shape 19"/>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2" name="Shape 20"/>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21"/>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4"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5"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205622" y="4941168"/>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cSld name="Titel und vertikaler Text">
    <p:spTree>
      <p:nvGrpSpPr>
        <p:cNvPr id="1" name="Shape 73"/>
        <p:cNvGrpSpPr/>
        <p:nvPr/>
      </p:nvGrpSpPr>
      <p:grpSpPr>
        <a:xfrm>
          <a:off x="0" y="0"/>
          <a:ext cx="0" cy="0"/>
          <a:chOff x="0" y="0"/>
          <a:chExt cx="0" cy="0"/>
        </a:xfrm>
      </p:grpSpPr>
      <p:sp>
        <p:nvSpPr>
          <p:cNvPr id="4"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6"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7"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74" name="Shape 74"/>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dirty="0"/>
          </a:p>
        </p:txBody>
      </p:sp>
      <p:sp>
        <p:nvSpPr>
          <p:cNvPr id="11" name="Shape 76"/>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dirty="0"/>
          </a:p>
        </p:txBody>
      </p:sp>
      <p:sp>
        <p:nvSpPr>
          <p:cNvPr id="12" name="Shape 77"/>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78"/>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4"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5"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100392" y="4797152"/>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cSld name="Vertikaler Titel und Text">
    <p:spTree>
      <p:nvGrpSpPr>
        <p:cNvPr id="1" name="Shape 79"/>
        <p:cNvGrpSpPr/>
        <p:nvPr/>
      </p:nvGrpSpPr>
      <p:grpSpPr>
        <a:xfrm>
          <a:off x="0" y="0"/>
          <a:ext cx="0" cy="0"/>
          <a:chOff x="0" y="0"/>
          <a:chExt cx="0" cy="0"/>
        </a:xfrm>
      </p:grpSpPr>
      <p:sp>
        <p:nvSpPr>
          <p:cNvPr id="4"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6"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7"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0" name="Shape 80"/>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1" name="Shape 81"/>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1" name="Shape 82"/>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2" name="Shape 83"/>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84"/>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4"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5"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7858688" y="4725144"/>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cSld name="Titel und Inhalt">
    <p:spTree>
      <p:nvGrpSpPr>
        <p:cNvPr id="1" name="Shape 22"/>
        <p:cNvGrpSpPr/>
        <p:nvPr/>
      </p:nvGrpSpPr>
      <p:grpSpPr>
        <a:xfrm>
          <a:off x="0" y="0"/>
          <a:ext cx="0" cy="0"/>
          <a:chOff x="0" y="0"/>
          <a:chExt cx="0" cy="0"/>
        </a:xfrm>
      </p:grpSpPr>
      <p:sp>
        <p:nvSpPr>
          <p:cNvPr id="4"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6"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7"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23" name="Shape 23"/>
          <p:cNvSpPr txBox="1">
            <a:spLocks noGrp="1"/>
          </p:cNvSpPr>
          <p:nvPr>
            <p:ph type="title" hasCustomPrompt="1"/>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r>
              <a:rPr lang="de-DE" dirty="0" smtClean="0"/>
              <a:t>v</a:t>
            </a:r>
            <a:endParaRPr dirty="0"/>
          </a:p>
        </p:txBody>
      </p:sp>
      <p:sp>
        <p:nvSpPr>
          <p:cNvPr id="24" name="Shape 24"/>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1" name="Shape 25"/>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2" name="Shape 26"/>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27"/>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4"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5"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205622" y="4941168"/>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cSld name="Abschnitts- überschrift">
    <p:spTree>
      <p:nvGrpSpPr>
        <p:cNvPr id="1" name="Shape 28"/>
        <p:cNvGrpSpPr/>
        <p:nvPr/>
      </p:nvGrpSpPr>
      <p:grpSpPr>
        <a:xfrm>
          <a:off x="0" y="0"/>
          <a:ext cx="0" cy="0"/>
          <a:chOff x="0" y="0"/>
          <a:chExt cx="0" cy="0"/>
        </a:xfrm>
      </p:grpSpPr>
      <p:sp>
        <p:nvSpPr>
          <p:cNvPr id="4"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6"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7"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29" name="Shape 2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11" name="Shape 31"/>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2" name="Shape 32"/>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33"/>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4"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5"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028384" y="4725144"/>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cSld name="Zwei Inhalte">
    <p:spTree>
      <p:nvGrpSpPr>
        <p:cNvPr id="1" name="Shape 34"/>
        <p:cNvGrpSpPr/>
        <p:nvPr/>
      </p:nvGrpSpPr>
      <p:grpSpPr>
        <a:xfrm>
          <a:off x="0" y="0"/>
          <a:ext cx="0" cy="0"/>
          <a:chOff x="0" y="0"/>
          <a:chExt cx="0" cy="0"/>
        </a:xfrm>
      </p:grpSpPr>
      <p:sp>
        <p:nvSpPr>
          <p:cNvPr id="5"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7"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8"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1"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35" name="Shape 35"/>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 name="Shape 38"/>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39"/>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4" name="Shape 40"/>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5"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6"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100392" y="4797152"/>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cSld name="Vergleich">
    <p:spTree>
      <p:nvGrpSpPr>
        <p:cNvPr id="1" name="Shape 41"/>
        <p:cNvGrpSpPr/>
        <p:nvPr/>
      </p:nvGrpSpPr>
      <p:grpSpPr>
        <a:xfrm>
          <a:off x="0" y="0"/>
          <a:ext cx="0" cy="0"/>
          <a:chOff x="0" y="0"/>
          <a:chExt cx="0" cy="0"/>
        </a:xfrm>
      </p:grpSpPr>
      <p:sp>
        <p:nvSpPr>
          <p:cNvPr id="7"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9"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10"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1"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2"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3"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42" name="Shape 42"/>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4" name="Shape 4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6" name="Shape 4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 name="Shape 47"/>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5" name="Shape 48"/>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6" name="Shape 49"/>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7"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8"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205622" y="4797152"/>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cSld name="Nur Titel">
    <p:spTree>
      <p:nvGrpSpPr>
        <p:cNvPr id="1" name="Shape 50"/>
        <p:cNvGrpSpPr/>
        <p:nvPr/>
      </p:nvGrpSpPr>
      <p:grpSpPr>
        <a:xfrm>
          <a:off x="0" y="0"/>
          <a:ext cx="0" cy="0"/>
          <a:chOff x="0" y="0"/>
          <a:chExt cx="0" cy="0"/>
        </a:xfrm>
      </p:grpSpPr>
      <p:sp>
        <p:nvSpPr>
          <p:cNvPr id="3"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5"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6"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7"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51" name="Shape 51"/>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 name="Shape 52"/>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1" name="Shape 53"/>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2" name="Shape 54"/>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4"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205622" y="4725144"/>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cSld name="Leer">
    <p:spTree>
      <p:nvGrpSpPr>
        <p:cNvPr id="1" name="Shape 55"/>
        <p:cNvGrpSpPr/>
        <p:nvPr/>
      </p:nvGrpSpPr>
      <p:grpSpPr>
        <a:xfrm>
          <a:off x="0" y="0"/>
          <a:ext cx="0" cy="0"/>
          <a:chOff x="0" y="0"/>
          <a:chExt cx="0" cy="0"/>
        </a:xfrm>
      </p:grpSpPr>
      <p:sp>
        <p:nvSpPr>
          <p:cNvPr id="2"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4"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5"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6"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7"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8"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56"/>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0" name="Shape 57"/>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1" name="Shape 58"/>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2"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3"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205622" y="4869160"/>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cSld name="Inhalt mit Überschrift">
    <p:spTree>
      <p:nvGrpSpPr>
        <p:cNvPr id="1" name="Shape 59"/>
        <p:cNvGrpSpPr/>
        <p:nvPr/>
      </p:nvGrpSpPr>
      <p:grpSpPr>
        <a:xfrm>
          <a:off x="0" y="0"/>
          <a:ext cx="0" cy="0"/>
          <a:chOff x="0" y="0"/>
          <a:chExt cx="0" cy="0"/>
        </a:xfrm>
      </p:grpSpPr>
      <p:sp>
        <p:nvSpPr>
          <p:cNvPr id="5"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7"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8"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9"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1"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60" name="Shape 60"/>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1" name="Shape 61"/>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2" name="Shape 63"/>
          <p:cNvSpPr txBox="1">
            <a:spLocks noGrp="1"/>
          </p:cNvSpPr>
          <p:nvPr>
            <p:ph type="dt" idx="10"/>
          </p:nvPr>
        </p:nvSpPr>
        <p:spPr bwMode="auto">
          <a:xfrm>
            <a:off x="457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3" name="Shape 64"/>
          <p:cNvSpPr txBox="1">
            <a:spLocks noGrp="1"/>
          </p:cNvSpPr>
          <p:nvPr>
            <p:ph type="ftr" idx="11"/>
          </p:nvPr>
        </p:nvSpPr>
        <p:spPr bwMode="auto">
          <a:xfrm>
            <a:off x="3124200" y="6356350"/>
            <a:ext cx="2895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4" name="Shape 65"/>
          <p:cNvSpPr txBox="1">
            <a:spLocks noGrp="1"/>
          </p:cNvSpPr>
          <p:nvPr>
            <p:ph type="sldNum" idx="12"/>
          </p:nvPr>
        </p:nvSpPr>
        <p:spPr bwMode="auto">
          <a:xfrm>
            <a:off x="6553200" y="6356350"/>
            <a:ext cx="2133600" cy="365125"/>
          </a:xfrm>
          <a:prstGeom prst="rect">
            <a:avLst/>
          </a:prstGeom>
          <a:ln>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de-DE"/>
          </a:p>
        </p:txBody>
      </p:sp>
      <p:sp>
        <p:nvSpPr>
          <p:cNvPr id="15"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6"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205622" y="4941168"/>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cSld name="Bild mit Überschrift">
    <p:spTree>
      <p:nvGrpSpPr>
        <p:cNvPr id="1" name="Shape 66"/>
        <p:cNvGrpSpPr/>
        <p:nvPr/>
      </p:nvGrpSpPr>
      <p:grpSpPr>
        <a:xfrm>
          <a:off x="0" y="0"/>
          <a:ext cx="0" cy="0"/>
          <a:chOff x="0" y="0"/>
          <a:chExt cx="0" cy="0"/>
        </a:xfrm>
      </p:grpSpPr>
      <p:sp>
        <p:nvSpPr>
          <p:cNvPr id="5"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sp>
        <p:nvSpPr>
          <p:cNvPr id="6" name="Shape 10"/>
          <p:cNvSpPr txBox="1"/>
          <p:nvPr/>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7" name="Shape 11"/>
          <p:cNvPicPr preferRelativeResize="0">
            <a:picLocks noChangeAspect="1" noChangeArrowheads="1"/>
          </p:cNvPicPr>
          <p:nvPr/>
        </p:nvPicPr>
        <p:blipFill>
          <a:blip r:embed="rId2"/>
          <a:srcRect l="-9" t="-885" r="9" b="30794"/>
          <a:stretch>
            <a:fillRect/>
          </a:stretch>
        </p:blipFill>
        <p:spPr bwMode="auto">
          <a:xfrm>
            <a:off x="6372225" y="368300"/>
            <a:ext cx="2266950" cy="684213"/>
          </a:xfrm>
          <a:prstGeom prst="rect">
            <a:avLst/>
          </a:prstGeom>
          <a:noFill/>
          <a:ln w="9525">
            <a:noFill/>
            <a:miter lim="800000"/>
            <a:headEnd/>
            <a:tailEnd/>
          </a:ln>
        </p:spPr>
      </p:pic>
      <p:sp>
        <p:nvSpPr>
          <p:cNvPr id="67" name="Shape 67"/>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8" name="Shape 68"/>
          <p:cNvSpPr>
            <a:spLocks noGrp="1"/>
          </p:cNvSpPr>
          <p:nvPr>
            <p:ph type="pic" idx="2"/>
          </p:nvPr>
        </p:nvSpPr>
        <p:spPr>
          <a:xfrm>
            <a:off x="1792288" y="612775"/>
            <a:ext cx="5486399" cy="4114800"/>
          </a:xfrm>
          <a:prstGeom prst="rect">
            <a:avLst/>
          </a:prstGeom>
          <a:noFill/>
          <a:ln>
            <a:noFill/>
          </a:ln>
        </p:spPr>
      </p:sp>
      <p:sp>
        <p:nvSpPr>
          <p:cNvPr id="69" name="Shape 69"/>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pic>
        <p:nvPicPr>
          <p:cNvPr id="15" name="Bildplatzhalter 5"/>
          <p:cNvPicPr>
            <a:picLocks noGrp="1"/>
          </p:cNvPicPr>
          <p:nvPr userDrawn="1"/>
        </p:nvPicPr>
        <p:blipFill>
          <a:blip r:embed="rId3" cstate="print">
            <a:extLst>
              <a:ext uri="{28A0092B-C50C-407E-A947-70E740481C1C}">
                <a14:useLocalDpi xmlns:a14="http://schemas.microsoft.com/office/drawing/2010/main" val="0"/>
              </a:ext>
            </a:extLst>
          </a:blip>
          <a:stretch>
            <a:fillRect/>
          </a:stretch>
        </p:blipFill>
        <p:spPr>
          <a:xfrm>
            <a:off x="8205622" y="4869160"/>
            <a:ext cx="797255" cy="11444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Shape 9"/>
          <p:cNvSpPr txBox="1">
            <a:spLocks noChangeArrowheads="1"/>
          </p:cNvSpPr>
          <p:nvPr/>
        </p:nvSpPr>
        <p:spPr bwMode="auto">
          <a:xfrm>
            <a:off x="468313" y="368300"/>
            <a:ext cx="8170862" cy="828675"/>
          </a:xfrm>
          <a:prstGeom prst="rect">
            <a:avLst/>
          </a:prstGeom>
          <a:noFill/>
          <a:ln w="9525">
            <a:noFill/>
            <a:miter lim="800000"/>
            <a:headEnd/>
            <a:tailEnd/>
          </a:ln>
        </p:spPr>
        <p:txBody>
          <a:bodyPr lIns="91425" tIns="45700" rIns="91425" bIns="45700"/>
          <a:lstStyle/>
          <a:p>
            <a:pPr algn="ctr">
              <a:buClr>
                <a:srgbClr val="000000"/>
              </a:buClr>
              <a:buFont typeface="Calibri" pitchFamily="34" charset="0"/>
              <a:buNone/>
              <a:defRPr/>
            </a:pPr>
            <a:endParaRPr lang="de-DE" sz="4400">
              <a:latin typeface="Calibri" pitchFamily="34" charset="0"/>
              <a:sym typeface="Calibri" pitchFamily="34" charset="0"/>
            </a:endParaRPr>
          </a:p>
        </p:txBody>
      </p:sp>
      <p:pic>
        <p:nvPicPr>
          <p:cNvPr id="1028" name="Shape 11"/>
          <p:cNvPicPr preferRelativeResize="0">
            <a:picLocks noChangeAspect="1" noChangeArrowheads="1"/>
          </p:cNvPicPr>
          <p:nvPr/>
        </p:nvPicPr>
        <p:blipFill>
          <a:blip r:embed="rId13"/>
          <a:srcRect l="-9" t="-885" r="9" b="30794"/>
          <a:stretch>
            <a:fillRect/>
          </a:stretch>
        </p:blipFill>
        <p:spPr bwMode="auto">
          <a:xfrm>
            <a:off x="6372225" y="368300"/>
            <a:ext cx="2266950" cy="684213"/>
          </a:xfrm>
          <a:prstGeom prst="rect">
            <a:avLst/>
          </a:prstGeom>
          <a:noFill/>
          <a:ln w="9525">
            <a:noFill/>
            <a:miter lim="800000"/>
            <a:headEnd/>
            <a:tailEnd/>
          </a:ln>
        </p:spPr>
      </p:pic>
      <p:sp>
        <p:nvSpPr>
          <p:cNvPr id="1029" name="Shape 12"/>
          <p:cNvSpPr>
            <a:spLocks noChangeArrowheads="1"/>
          </p:cNvSpPr>
          <p:nvPr/>
        </p:nvSpPr>
        <p:spPr bwMode="auto">
          <a:xfrm rot="10800000" flipH="1">
            <a:off x="3271838" y="6350000"/>
            <a:ext cx="71437" cy="73025"/>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30" name="Shape 13"/>
          <p:cNvSpPr>
            <a:spLocks noChangeArrowheads="1"/>
          </p:cNvSpPr>
          <p:nvPr/>
        </p:nvSpPr>
        <p:spPr bwMode="auto">
          <a:xfrm rot="10800000" flipH="1">
            <a:off x="43894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31" name="Shape 14"/>
          <p:cNvSpPr>
            <a:spLocks noChangeArrowheads="1"/>
          </p:cNvSpPr>
          <p:nvPr/>
        </p:nvSpPr>
        <p:spPr bwMode="auto">
          <a:xfrm rot="10800000" flipH="1">
            <a:off x="5494338"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032" name="Shape 15"/>
          <p:cNvSpPr>
            <a:spLocks noChangeArrowheads="1"/>
          </p:cNvSpPr>
          <p:nvPr/>
        </p:nvSpPr>
        <p:spPr bwMode="auto">
          <a:xfrm rot="10800000" flipH="1">
            <a:off x="7123113" y="6351588"/>
            <a:ext cx="73025" cy="71437"/>
          </a:xfrm>
          <a:prstGeom prst="ellipse">
            <a:avLst/>
          </a:prstGeom>
          <a:solidFill>
            <a:schemeClr val="bg1"/>
          </a:solidFill>
          <a:ln w="9525">
            <a:solidFill>
              <a:schemeClr val="bg1"/>
            </a:solidFill>
            <a:round/>
            <a:headEnd/>
            <a:tailEnd/>
          </a:ln>
        </p:spPr>
        <p:txBody>
          <a:bodyPr lIns="91425" tIns="45700" rIns="91425" bIns="45700" anchor="ctr"/>
          <a:lstStyle/>
          <a:p>
            <a:pPr algn="ctr">
              <a:defRPr/>
            </a:pPr>
            <a:endParaRPr lang="de-DE" sz="1800">
              <a:latin typeface="Calibri" pitchFamily="34" charset="0"/>
              <a:sym typeface="Calibri" pitchFamily="34" charset="0"/>
            </a:endParaRPr>
          </a:p>
        </p:txBody>
      </p:sp>
      <p:sp>
        <p:nvSpPr>
          <p:cNvPr id="11" name="Shape 10"/>
          <p:cNvSpPr txBox="1"/>
          <p:nvPr userDrawn="1"/>
        </p:nvSpPr>
        <p:spPr>
          <a:xfrm>
            <a:off x="539750" y="6237288"/>
            <a:ext cx="8064500" cy="36671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lstStyle/>
          <a:p>
            <a:pPr marL="0" indent="0" algn="ctr" fontAlgn="auto">
              <a:lnSpc>
                <a:spcPct val="80000"/>
              </a:lnSpc>
              <a:spcBef>
                <a:spcPts val="0"/>
              </a:spcBef>
              <a:spcAft>
                <a:spcPts val="0"/>
              </a:spcAft>
              <a:buClr>
                <a:schemeClr val="lt1"/>
              </a:buClr>
              <a:buSzPct val="95454"/>
              <a:buFont typeface="Arial"/>
              <a:buNone/>
              <a:defRPr/>
            </a:pPr>
            <a:r>
              <a:rPr lang="de-DE" sz="1050" b="1" kern="0" dirty="0">
                <a:solidFill>
                  <a:schemeClr val="lt1"/>
                </a:solidFill>
                <a:latin typeface="Calibri"/>
                <a:ea typeface="Calibri"/>
                <a:cs typeface="Calibri"/>
                <a:sym typeface="Calibri"/>
              </a:rPr>
              <a:t>QM-Dienstleistungen  Holger </a:t>
            </a:r>
            <a:r>
              <a:rPr lang="de-DE" sz="1050" b="1" kern="0" dirty="0" err="1">
                <a:solidFill>
                  <a:schemeClr val="lt1"/>
                </a:solidFill>
                <a:latin typeface="Calibri"/>
                <a:ea typeface="Calibri"/>
                <a:cs typeface="Calibri"/>
                <a:sym typeface="Calibri"/>
              </a:rPr>
              <a:t>Grosser</a:t>
            </a:r>
            <a:r>
              <a:rPr lang="de-DE" sz="1050" b="1" kern="0" dirty="0">
                <a:solidFill>
                  <a:schemeClr val="lt1"/>
                </a:solidFill>
                <a:latin typeface="Calibri"/>
                <a:ea typeface="Calibri"/>
                <a:cs typeface="Calibri"/>
                <a:sym typeface="Calibri"/>
              </a:rPr>
              <a:t>       </a:t>
            </a:r>
            <a:r>
              <a:rPr lang="de-DE" sz="1050" b="1" kern="0" dirty="0" err="1">
                <a:solidFill>
                  <a:schemeClr val="lt1"/>
                </a:solidFill>
                <a:latin typeface="Calibri"/>
                <a:ea typeface="Calibri"/>
                <a:cs typeface="Calibri"/>
                <a:sym typeface="Calibri"/>
              </a:rPr>
              <a:t>Simonstr</a:t>
            </a:r>
            <a:r>
              <a:rPr lang="de-DE" sz="1050" b="1" kern="0" dirty="0">
                <a:solidFill>
                  <a:schemeClr val="lt1"/>
                </a:solidFill>
                <a:latin typeface="Calibri"/>
                <a:ea typeface="Calibri"/>
                <a:cs typeface="Calibri"/>
                <a:sym typeface="Calibri"/>
              </a:rPr>
              <a:t>. 14       90766 Fürth       Tel: 0911/49522541       www.qm-guru.de</a:t>
            </a:r>
          </a:p>
        </p:txBody>
      </p:sp>
      <p:pic>
        <p:nvPicPr>
          <p:cNvPr id="12" name="Bildplatzhalter 5"/>
          <p:cNvPicPr>
            <a:picLocks noGrp="1"/>
          </p:cNvPicPr>
          <p:nvPr userDrawn="1"/>
        </p:nvPicPr>
        <p:blipFill>
          <a:blip r:embed="rId14" cstate="print">
            <a:extLst>
              <a:ext uri="{28A0092B-C50C-407E-A947-70E740481C1C}">
                <a14:useLocalDpi xmlns:a14="http://schemas.microsoft.com/office/drawing/2010/main" val="0"/>
              </a:ext>
            </a:extLst>
          </a:blip>
          <a:stretch>
            <a:fillRect/>
          </a:stretch>
        </p:blipFill>
        <p:spPr>
          <a:xfrm>
            <a:off x="8028384" y="4941168"/>
            <a:ext cx="797255" cy="1144414"/>
          </a:xfrm>
          <a:prstGeom prst="rect">
            <a:avLst/>
          </a:prstGeom>
        </p:spPr>
      </p:pic>
    </p:spTree>
  </p:cSld>
  <p:clrMap bg1="lt1" tx1="dk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a:ea typeface="Arial"/>
          <a:cs typeface="Arial"/>
          <a:sym typeface="Arial" charset="0"/>
        </a:defRPr>
      </a:lvl3pPr>
      <a:lvl4pPr algn="l" rtl="0" eaLnBrk="0" fontAlgn="base" hangingPunct="0">
        <a:spcBef>
          <a:spcPct val="0"/>
        </a:spcBef>
        <a:spcAft>
          <a:spcPct val="0"/>
        </a:spcAft>
        <a:defRPr sz="1400">
          <a:solidFill>
            <a:srgbClr val="000000"/>
          </a:solidFill>
          <a:latin typeface="Arial"/>
          <a:ea typeface="Arial"/>
          <a:cs typeface="Arial"/>
          <a:sym typeface="Arial" charset="0"/>
        </a:defRPr>
      </a:lvl4pPr>
      <a:lvl5pPr algn="l" rtl="0" eaLnBrk="0" fontAlgn="base" hangingPunct="0">
        <a:spcBef>
          <a:spcPct val="0"/>
        </a:spcBef>
        <a:spcAft>
          <a:spcPct val="0"/>
        </a:spcAft>
        <a:defRPr sz="1400">
          <a:solidFill>
            <a:srgbClr val="000000"/>
          </a:solidFill>
          <a:latin typeface="Arial"/>
          <a:ea typeface="Arial"/>
          <a:cs typeface="Arial"/>
          <a:sym typeface="Arial"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hyperlink" Target="http://www.iso.org/directiv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txBox="1">
            <a:spLocks noGrp="1"/>
          </p:cNvSpPr>
          <p:nvPr>
            <p:ph type="title"/>
          </p:nvPr>
        </p:nvSpPr>
        <p:spPr bwMode="auto">
          <a:xfrm>
            <a:off x="468313" y="368300"/>
            <a:ext cx="8170862" cy="2989263"/>
          </a:xfrm>
          <a:noFill/>
          <a:ln>
            <a:miter lim="800000"/>
            <a:headEnd/>
            <a:tailEnd/>
          </a:ln>
        </p:spPr>
        <p:txBody>
          <a:bodyPr vert="horz" wrap="square" tIns="45700" bIns="45700" numCol="1" compatLnSpc="1">
            <a:prstTxWarp prst="textNoShape">
              <a:avLst/>
            </a:prstTxWarp>
          </a:bodyPr>
          <a:lstStyle/>
          <a:p>
            <a:pPr algn="ctr" eaLnBrk="1" hangingPunct="1">
              <a:spcBef>
                <a:spcPct val="0"/>
              </a:spcBef>
              <a:buClr>
                <a:srgbClr val="000000"/>
              </a:buClr>
              <a:buSzPct val="25000"/>
              <a:buFont typeface="Calibri" pitchFamily="34" charset="0"/>
              <a:buNone/>
            </a:pPr>
            <a:r>
              <a:rPr lang="de-DE" sz="5400" b="1" smtClean="0">
                <a:solidFill>
                  <a:srgbClr val="3333CC"/>
                </a:solidFill>
                <a:latin typeface="Calibri" pitchFamily="34" charset="0"/>
                <a:cs typeface="Arial" charset="0"/>
                <a:sym typeface="Calibri" pitchFamily="34" charset="0"/>
              </a:rPr>
              <a:t>ISO9001 2015</a:t>
            </a:r>
            <a:r>
              <a:rPr lang="de-DE" sz="4400" b="1" smtClean="0">
                <a:latin typeface="Calibri" pitchFamily="34" charset="0"/>
                <a:cs typeface="Arial" charset="0"/>
                <a:sym typeface="Calibri" pitchFamily="34" charset="0"/>
              </a:rPr>
              <a:t> </a:t>
            </a:r>
          </a:p>
        </p:txBody>
      </p:sp>
      <p:pic>
        <p:nvPicPr>
          <p:cNvPr id="14339" name="Shape 88"/>
          <p:cNvPicPr preferRelativeResize="0">
            <a:picLocks noChangeAspect="1" noChangeArrowheads="1"/>
          </p:cNvPicPr>
          <p:nvPr/>
        </p:nvPicPr>
        <p:blipFill>
          <a:blip r:embed="rId3"/>
          <a:srcRect l="-9" t="-885" r="9" b="30794"/>
          <a:stretch>
            <a:fillRect/>
          </a:stretch>
        </p:blipFill>
        <p:spPr bwMode="auto">
          <a:xfrm>
            <a:off x="6372225" y="368300"/>
            <a:ext cx="2266950" cy="684213"/>
          </a:xfrm>
          <a:prstGeom prst="rect">
            <a:avLst/>
          </a:prstGeom>
          <a:noFill/>
          <a:ln w="9525">
            <a:noFill/>
            <a:miter lim="800000"/>
            <a:headEnd/>
            <a:tailEnd/>
          </a:ln>
        </p:spPr>
      </p:pic>
      <p:sp>
        <p:nvSpPr>
          <p:cNvPr id="2" name="Textplatzhalter 1"/>
          <p:cNvSpPr>
            <a:spLocks noGrp="1"/>
          </p:cNvSpPr>
          <p:nvPr>
            <p:ph type="body" idx="1"/>
          </p:nvPr>
        </p:nvSpPr>
        <p:spPr/>
        <p:txBody>
          <a:bodyPr/>
          <a:lstStyle/>
          <a:p>
            <a:endParaRPr lang="de-DE"/>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20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hape 170"/>
          <p:cNvSpPr txBox="1">
            <a:spLocks noGrp="1"/>
          </p:cNvSpPr>
          <p:nvPr>
            <p:ph type="title"/>
          </p:nvPr>
        </p:nvSpPr>
        <p:spPr bwMode="auto">
          <a:xfrm>
            <a:off x="498475" y="404813"/>
            <a:ext cx="8145463" cy="685800"/>
          </a:xfrm>
          <a:noFill/>
          <a:ln>
            <a:miter lim="800000"/>
            <a:headEnd/>
            <a:tailEnd/>
          </a:ln>
        </p:spPr>
        <p:txBody>
          <a:bodyPr vert="horz" wrap="square" lIns="82100" tIns="41050" rIns="82100" bIns="41050" numCol="1" anchor="b" compatLnSpc="1">
            <a:prstTxWarp prst="textNoShape">
              <a:avLst/>
            </a:prstTxWarp>
          </a:bodyPr>
          <a:lstStyle/>
          <a:p>
            <a:pPr algn="l"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Struktur auf hoher Ebene</a:t>
            </a:r>
          </a:p>
        </p:txBody>
      </p:sp>
      <p:sp>
        <p:nvSpPr>
          <p:cNvPr id="34818" name="Shape 171"/>
          <p:cNvSpPr txBox="1">
            <a:spLocks noGrp="1"/>
          </p:cNvSpPr>
          <p:nvPr>
            <p:ph type="body" idx="1"/>
          </p:nvPr>
        </p:nvSpPr>
        <p:spPr bwMode="auto">
          <a:xfrm>
            <a:off x="441325" y="1341438"/>
            <a:ext cx="8259763" cy="3006725"/>
          </a:xfrm>
          <a:noFill/>
          <a:ln>
            <a:miter lim="800000"/>
            <a:headEnd/>
            <a:tailEnd/>
          </a:ln>
        </p:spPr>
        <p:txBody>
          <a:bodyPr vert="horz" wrap="square" tIns="45700" bIns="45700" numCol="1" compatLnSpc="1">
            <a:prstTxWarp prst="textNoShape">
              <a:avLst/>
            </a:prstTxWarp>
          </a:bodyPr>
          <a:lstStyle/>
          <a:p>
            <a:pPr marL="0" indent="0" eaLnBrk="1" hangingPunct="1">
              <a:spcBef>
                <a:spcPct val="0"/>
              </a:spcBef>
              <a:buClr>
                <a:srgbClr val="000000"/>
              </a:buClr>
              <a:buSzPct val="25000"/>
              <a:buFontTx/>
              <a:buNone/>
            </a:pPr>
            <a:r>
              <a:rPr lang="de-DE" sz="1800" smtClean="0">
                <a:latin typeface="Calibri" pitchFamily="34" charset="0"/>
                <a:cs typeface="Arial" charset="0"/>
                <a:sym typeface="Calibri" pitchFamily="34" charset="0"/>
              </a:rPr>
              <a:t>Ein neues, gemeinsames Format ist für die Anwendung in allen Managementsystem-Standards entwickelt worden:</a:t>
            </a:r>
          </a:p>
          <a:p>
            <a:pPr marL="685800" lvl="1" indent="-190500" eaLnBrk="1" hangingPunct="1">
              <a:spcBef>
                <a:spcPts val="1000"/>
              </a:spcBef>
              <a:buClr>
                <a:srgbClr val="3333CC"/>
              </a:buClr>
              <a:buFontTx/>
              <a:buChar char="•"/>
            </a:pPr>
            <a:r>
              <a:rPr lang="de-DE" sz="1800" smtClean="0">
                <a:latin typeface="Calibri" pitchFamily="34" charset="0"/>
                <a:cs typeface="Arial" charset="0"/>
                <a:sym typeface="Calibri" pitchFamily="34" charset="0"/>
              </a:rPr>
              <a:t>standardisierter Kerntext und Struktur für vielfache ISO-Managementsysteme zur Integration </a:t>
            </a:r>
          </a:p>
          <a:p>
            <a:pPr marL="685800" lvl="1" indent="-190500" eaLnBrk="1" hangingPunct="1">
              <a:spcBef>
                <a:spcPts val="1000"/>
              </a:spcBef>
              <a:buClr>
                <a:srgbClr val="3333CC"/>
              </a:buClr>
              <a:buFontTx/>
              <a:buChar char="•"/>
            </a:pPr>
            <a:r>
              <a:rPr lang="de-DE" sz="1800" smtClean="0">
                <a:latin typeface="Calibri" pitchFamily="34" charset="0"/>
                <a:cs typeface="Arial" charset="0"/>
                <a:sym typeface="Calibri" pitchFamily="34" charset="0"/>
              </a:rPr>
              <a:t>standardisierte Kerndefinitionen </a:t>
            </a:r>
          </a:p>
          <a:p>
            <a:pPr marL="0" indent="0" eaLnBrk="1" hangingPunct="1">
              <a:spcBef>
                <a:spcPts val="1000"/>
              </a:spcBef>
              <a:buClr>
                <a:srgbClr val="000000"/>
              </a:buClr>
              <a:buFontTx/>
              <a:buNone/>
            </a:pPr>
            <a:endParaRPr lang="de-DE" sz="1800" smtClean="0">
              <a:latin typeface="Calibri" pitchFamily="34" charset="0"/>
              <a:cs typeface="Arial" charset="0"/>
              <a:sym typeface="Calibri" pitchFamily="34" charset="0"/>
            </a:endParaRPr>
          </a:p>
          <a:p>
            <a:pPr marL="0" indent="0" eaLnBrk="1" hangingPunct="1">
              <a:spcBef>
                <a:spcPts val="1000"/>
              </a:spcBef>
              <a:buClr>
                <a:srgbClr val="000000"/>
              </a:buClr>
              <a:buFontTx/>
              <a:buNone/>
            </a:pPr>
            <a:endParaRPr lang="de-DE" sz="1800" smtClean="0">
              <a:solidFill>
                <a:srgbClr val="262626"/>
              </a:solidFill>
              <a:latin typeface="Calibri" pitchFamily="34" charset="0"/>
              <a:cs typeface="Arial" charset="0"/>
              <a:sym typeface="Calibri" pitchFamily="34" charset="0"/>
            </a:endParaRPr>
          </a:p>
        </p:txBody>
      </p:sp>
      <p:sp>
        <p:nvSpPr>
          <p:cNvPr id="34819" name="Shape 172"/>
          <p:cNvSpPr>
            <a:spLocks noChangeArrowheads="1"/>
          </p:cNvSpPr>
          <p:nvPr/>
        </p:nvSpPr>
        <p:spPr bwMode="auto">
          <a:xfrm>
            <a:off x="495300" y="5373688"/>
            <a:ext cx="8153400" cy="522287"/>
          </a:xfrm>
          <a:prstGeom prst="rect">
            <a:avLst/>
          </a:prstGeom>
          <a:noFill/>
          <a:ln w="9525">
            <a:noFill/>
            <a:miter lim="800000"/>
            <a:headEnd/>
            <a:tailEnd/>
          </a:ln>
        </p:spPr>
        <p:txBody>
          <a:bodyPr lIns="91425" tIns="45700" rIns="91425" bIns="45700"/>
          <a:lstStyle/>
          <a:p>
            <a:pPr algn="ctr">
              <a:buSzPct val="25000"/>
            </a:pPr>
            <a:r>
              <a:rPr lang="de-DE">
                <a:solidFill>
                  <a:schemeClr val="tx1"/>
                </a:solidFill>
                <a:latin typeface="Calibri" pitchFamily="34" charset="0"/>
                <a:sym typeface="Calibri" pitchFamily="34" charset="0"/>
              </a:rPr>
              <a:t>Der Text zur Struktur auf hoher Ebene ist eine allgemeine Information und kann gefunden werden im Anhang SL der </a:t>
            </a:r>
            <a:r>
              <a:rPr lang="de-DE" u="sng">
                <a:solidFill>
                  <a:schemeClr val="tx1"/>
                </a:solidFill>
                <a:latin typeface="Calibri" pitchFamily="34" charset="0"/>
                <a:sym typeface="Calibri" pitchFamily="34" charset="0"/>
                <a:hlinkClick r:id="rId3"/>
              </a:rPr>
              <a:t>www.iso.org/directives</a:t>
            </a:r>
          </a:p>
        </p:txBody>
      </p:sp>
      <p:sp>
        <p:nvSpPr>
          <p:cNvPr id="34820" name="Shape 173"/>
          <p:cNvSpPr>
            <a:spLocks noChangeArrowheads="1"/>
          </p:cNvSpPr>
          <p:nvPr/>
        </p:nvSpPr>
        <p:spPr bwMode="auto">
          <a:xfrm>
            <a:off x="1042988" y="3284538"/>
            <a:ext cx="6238875" cy="1512887"/>
          </a:xfrm>
          <a:prstGeom prst="rect">
            <a:avLst/>
          </a:prstGeom>
          <a:solidFill>
            <a:srgbClr val="3333CC"/>
          </a:solidFill>
          <a:ln w="9525">
            <a:solidFill>
              <a:srgbClr val="3333CC"/>
            </a:solidFill>
            <a:round/>
            <a:headEnd/>
            <a:tailEnd/>
          </a:ln>
        </p:spPr>
        <p:txBody>
          <a:bodyPr lIns="91425" tIns="45700" rIns="91425" bIns="45700"/>
          <a:lstStyle/>
          <a:p>
            <a:pPr marL="0" lvl="1" algn="ctr">
              <a:buSzPct val="25000"/>
            </a:pPr>
            <a:r>
              <a:rPr lang="de-DE" sz="2200">
                <a:solidFill>
                  <a:srgbClr val="FFFFFF"/>
                </a:solidFill>
                <a:latin typeface="Calibri" pitchFamily="34" charset="0"/>
                <a:sym typeface="Calibri" pitchFamily="34" charset="0"/>
              </a:rPr>
              <a:t>Organisationen, die vielfache Managementsysteme einführen (z.B. Qualität, Umwelt, Informationssicherheit), können eine bessere Integration und eine einfachere Einführung erreichen</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hape 179"/>
          <p:cNvSpPr txBox="1">
            <a:spLocks noChangeArrowheads="1"/>
          </p:cNvSpPr>
          <p:nvPr/>
        </p:nvSpPr>
        <p:spPr bwMode="auto">
          <a:xfrm>
            <a:off x="495300" y="1484313"/>
            <a:ext cx="8153400" cy="5054600"/>
          </a:xfrm>
          <a:prstGeom prst="rect">
            <a:avLst/>
          </a:prstGeom>
          <a:noFill/>
          <a:ln w="9525">
            <a:noFill/>
            <a:miter lim="800000"/>
            <a:headEnd/>
            <a:tailEnd/>
          </a:ln>
        </p:spPr>
        <p:txBody>
          <a:bodyPr lIns="9125" tIns="9125" rIns="9125" bIns="9125"/>
          <a:lstStyle/>
          <a:p>
            <a:pPr marL="457200" indent="-457200">
              <a:buClr>
                <a:srgbClr val="000000"/>
              </a:buClr>
              <a:buSzPct val="55000"/>
              <a:buFont typeface="Arial" charset="0"/>
              <a:buNone/>
            </a:pPr>
            <a:r>
              <a:rPr lang="de-DE" sz="1800">
                <a:latin typeface="Calibri" pitchFamily="34" charset="0"/>
                <a:sym typeface="Calibri" pitchFamily="34" charset="0"/>
              </a:rPr>
              <a:t>Einleitung ...........................................................................................................................5</a:t>
            </a:r>
          </a:p>
          <a:p>
            <a:pPr marL="457200" indent="-457200">
              <a:buClr>
                <a:srgbClr val="000000"/>
              </a:buClr>
              <a:buSzPct val="55000"/>
              <a:buFont typeface="Arial" charset="0"/>
              <a:buNone/>
            </a:pPr>
            <a:r>
              <a:rPr lang="de-DE" sz="1800">
                <a:latin typeface="Calibri" pitchFamily="34" charset="0"/>
                <a:sym typeface="Calibri" pitchFamily="34" charset="0"/>
              </a:rPr>
              <a:t>0.1 Allgemeines .................................................................................................................5</a:t>
            </a:r>
          </a:p>
          <a:p>
            <a:pPr marL="457200" indent="-457200">
              <a:buClr>
                <a:srgbClr val="000000"/>
              </a:buClr>
              <a:buSzPct val="55000"/>
              <a:buFont typeface="Arial" charset="0"/>
              <a:buNone/>
            </a:pPr>
            <a:r>
              <a:rPr lang="de-DE" sz="1800">
                <a:latin typeface="Calibri" pitchFamily="34" charset="0"/>
                <a:sym typeface="Calibri" pitchFamily="34" charset="0"/>
              </a:rPr>
              <a:t>0.2 Die ISO-Normen zum Qualitätsmanagement..............................................................6</a:t>
            </a:r>
          </a:p>
          <a:p>
            <a:pPr marL="457200" indent="-457200">
              <a:buClr>
                <a:srgbClr val="000000"/>
              </a:buClr>
              <a:buSzPct val="55000"/>
              <a:buFont typeface="Arial" charset="0"/>
              <a:buNone/>
            </a:pPr>
            <a:r>
              <a:rPr lang="de-DE" sz="1800">
                <a:latin typeface="Calibri" pitchFamily="34" charset="0"/>
                <a:sym typeface="Calibri" pitchFamily="34" charset="0"/>
              </a:rPr>
              <a:t>0.3 Prozessorientierter Ansatz ..........................................................................................6</a:t>
            </a:r>
          </a:p>
          <a:p>
            <a:pPr marL="457200" indent="-457200">
              <a:buClr>
                <a:srgbClr val="000000"/>
              </a:buClr>
              <a:buSzPct val="55000"/>
              <a:buFont typeface="Arial" charset="0"/>
              <a:buNone/>
            </a:pPr>
            <a:r>
              <a:rPr lang="de-DE" sz="1800">
                <a:latin typeface="Calibri" pitchFamily="34" charset="0"/>
                <a:sym typeface="Calibri" pitchFamily="34" charset="0"/>
              </a:rPr>
              <a:t>0.4 „Planen-Durchführen-Prüfen-Handeln“-Zyklus ..........................................................7</a:t>
            </a:r>
          </a:p>
          <a:p>
            <a:pPr marL="457200" indent="-457200">
              <a:buClr>
                <a:srgbClr val="000000"/>
              </a:buClr>
              <a:buSzPct val="55000"/>
              <a:buFont typeface="Arial" charset="0"/>
              <a:buNone/>
            </a:pPr>
            <a:r>
              <a:rPr lang="de-DE" sz="1800">
                <a:latin typeface="Calibri" pitchFamily="34" charset="0"/>
                <a:sym typeface="Calibri" pitchFamily="34" charset="0"/>
              </a:rPr>
              <a:t>0.5 „Risikobasiertes Denken“ ............................................................................................8</a:t>
            </a:r>
          </a:p>
          <a:p>
            <a:pPr marL="457200" indent="-457200">
              <a:buClr>
                <a:srgbClr val="000000"/>
              </a:buClr>
              <a:buSzPct val="55000"/>
              <a:buFont typeface="Arial" charset="0"/>
              <a:buNone/>
            </a:pPr>
            <a:r>
              <a:rPr lang="de-DE" sz="1800">
                <a:latin typeface="Calibri" pitchFamily="34" charset="0"/>
                <a:sym typeface="Calibri" pitchFamily="34" charset="0"/>
              </a:rPr>
              <a:t>0.6 Verträglichkeit mit anderen Normen zu Managementsystemen................................9</a:t>
            </a:r>
          </a:p>
          <a:p>
            <a:pPr marL="457200" indent="-457200">
              <a:buClr>
                <a:srgbClr val="000000"/>
              </a:buClr>
              <a:buSzPct val="55000"/>
              <a:buFont typeface="Arial" charset="0"/>
              <a:buNone/>
            </a:pPr>
            <a:r>
              <a:rPr lang="de-DE" sz="1800">
                <a:latin typeface="Calibri" pitchFamily="34" charset="0"/>
                <a:sym typeface="Calibri" pitchFamily="34" charset="0"/>
              </a:rPr>
              <a:t>1 Anwendungsbereich ................................................................................................... 10</a:t>
            </a:r>
          </a:p>
          <a:p>
            <a:pPr marL="457200" indent="-457200">
              <a:buClr>
                <a:srgbClr val="000000"/>
              </a:buClr>
              <a:buSzPct val="55000"/>
              <a:buFont typeface="Arial" charset="0"/>
              <a:buNone/>
            </a:pPr>
            <a:r>
              <a:rPr lang="de-DE" sz="1800">
                <a:latin typeface="Calibri" pitchFamily="34" charset="0"/>
                <a:sym typeface="Calibri" pitchFamily="34" charset="0"/>
              </a:rPr>
              <a:t>2 Normative Verweisungen ........................................................................................... 10</a:t>
            </a:r>
          </a:p>
          <a:p>
            <a:pPr marL="457200" indent="-457200">
              <a:buClr>
                <a:srgbClr val="000000"/>
              </a:buClr>
              <a:buSzPct val="55000"/>
              <a:buFont typeface="Arial" charset="0"/>
              <a:buNone/>
            </a:pPr>
            <a:r>
              <a:rPr lang="de-DE" sz="1800">
                <a:latin typeface="Calibri" pitchFamily="34" charset="0"/>
                <a:sym typeface="Calibri" pitchFamily="34" charset="0"/>
              </a:rPr>
              <a:t>3 Begriffe ........................................................................................................................ 10</a:t>
            </a:r>
          </a:p>
          <a:p>
            <a:pPr marL="457200" indent="-457200">
              <a:buClr>
                <a:srgbClr val="000000"/>
              </a:buClr>
              <a:buSzPct val="55000"/>
              <a:buFont typeface="Arial" charset="0"/>
              <a:buNone/>
            </a:pPr>
            <a:r>
              <a:rPr lang="de-DE" sz="1800">
                <a:latin typeface="Calibri" pitchFamily="34" charset="0"/>
                <a:sym typeface="Calibri" pitchFamily="34" charset="0"/>
              </a:rPr>
              <a:t>4 Kontext der Organisation ............................................................................................ 24</a:t>
            </a:r>
          </a:p>
          <a:p>
            <a:pPr marL="457200" indent="-457200">
              <a:buClr>
                <a:srgbClr val="000000"/>
              </a:buClr>
              <a:buSzPct val="55000"/>
              <a:buFont typeface="Arial" charset="0"/>
              <a:buNone/>
            </a:pPr>
            <a:r>
              <a:rPr lang="de-DE" sz="1800">
                <a:latin typeface="Calibri" pitchFamily="34" charset="0"/>
                <a:sym typeface="Calibri" pitchFamily="34" charset="0"/>
              </a:rPr>
              <a:t>4.1 Verstehen der Organisation und ihres Kontextes ................................................... 24</a:t>
            </a:r>
          </a:p>
          <a:p>
            <a:pPr marL="457200" indent="-457200">
              <a:buClr>
                <a:srgbClr val="000000"/>
              </a:buClr>
              <a:buSzPct val="55000"/>
              <a:buFont typeface="Arial" charset="0"/>
              <a:buNone/>
            </a:pPr>
            <a:r>
              <a:rPr lang="de-DE" sz="1800">
                <a:latin typeface="Calibri" pitchFamily="34" charset="0"/>
                <a:sym typeface="Calibri" pitchFamily="34" charset="0"/>
              </a:rPr>
              <a:t>4.2 Verstehen der Erfordernisse und Erwartungen interessierter Parteien ……………... 25</a:t>
            </a:r>
          </a:p>
          <a:p>
            <a:pPr marL="457200" indent="-457200">
              <a:buClr>
                <a:srgbClr val="000000"/>
              </a:buClr>
              <a:buSzPct val="55000"/>
              <a:buFont typeface="Arial" charset="0"/>
              <a:buNone/>
            </a:pPr>
            <a:r>
              <a:rPr lang="de-DE" sz="1800">
                <a:latin typeface="Calibri" pitchFamily="34" charset="0"/>
                <a:sym typeface="Calibri" pitchFamily="34" charset="0"/>
              </a:rPr>
              <a:t>4.3 Festlegen des Anwendungsbereichs des Qualitätsmanagementsystems ……………. 25</a:t>
            </a:r>
          </a:p>
          <a:p>
            <a:pPr marL="457200" indent="-457200">
              <a:buSzPct val="25000"/>
            </a:pPr>
            <a:r>
              <a:rPr lang="de-DE" sz="1800">
                <a:latin typeface="Calibri" pitchFamily="34" charset="0"/>
                <a:sym typeface="Calibri" pitchFamily="34" charset="0"/>
              </a:rPr>
              <a:t>4.4 Qualitätsmanagementsystem und dessen Prozesse.................................................25</a:t>
            </a:r>
          </a:p>
        </p:txBody>
      </p:sp>
      <p:sp>
        <p:nvSpPr>
          <p:cNvPr id="36866" name="Shape 180"/>
          <p:cNvSpPr>
            <a:spLocks noChangeArrowheads="1"/>
          </p:cNvSpPr>
          <p:nvPr/>
        </p:nvSpPr>
        <p:spPr bwMode="auto">
          <a:xfrm>
            <a:off x="379413" y="765175"/>
            <a:ext cx="8383587" cy="838200"/>
          </a:xfrm>
          <a:prstGeom prst="rect">
            <a:avLst/>
          </a:prstGeom>
          <a:noFill/>
          <a:ln w="9525">
            <a:noFill/>
            <a:miter lim="800000"/>
            <a:headEnd/>
            <a:tailEnd/>
          </a:ln>
        </p:spPr>
        <p:txBody>
          <a:bodyPr lIns="82100" tIns="41050" rIns="82100" bIns="41050" anchor="b"/>
          <a:lstStyle/>
          <a:p>
            <a:pPr>
              <a:buSzPct val="25000"/>
            </a:pPr>
            <a:r>
              <a:rPr lang="de-DE" sz="3600" b="1" dirty="0">
                <a:solidFill>
                  <a:srgbClr val="3333CC"/>
                </a:solidFill>
                <a:latin typeface="Calibri" pitchFamily="34" charset="0"/>
                <a:sym typeface="Calibri" pitchFamily="34" charset="0"/>
              </a:rPr>
              <a:t>Struktur der ISO 9001:2015 </a:t>
            </a:r>
          </a:p>
          <a:p>
            <a:pPr algn="r">
              <a:buSzPct val="25000"/>
            </a:pPr>
            <a:r>
              <a:rPr lang="de-DE" sz="3600" b="1" dirty="0" smtClean="0">
                <a:solidFill>
                  <a:srgbClr val="3333CC"/>
                </a:solidFill>
                <a:latin typeface="Calibri" pitchFamily="34" charset="0"/>
                <a:sym typeface="Calibri" pitchFamily="34" charset="0"/>
              </a:rPr>
              <a:t>1/6</a:t>
            </a:r>
            <a:endParaRPr lang="de-DE" sz="3600" b="1" dirty="0">
              <a:solidFill>
                <a:srgbClr val="3333CC"/>
              </a:solidFill>
              <a:latin typeface="Calibri" pitchFamily="34" charset="0"/>
              <a:sym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hape 186"/>
          <p:cNvSpPr>
            <a:spLocks noChangeArrowheads="1"/>
          </p:cNvSpPr>
          <p:nvPr/>
        </p:nvSpPr>
        <p:spPr bwMode="auto">
          <a:xfrm>
            <a:off x="569913" y="1484313"/>
            <a:ext cx="8323262" cy="4779962"/>
          </a:xfrm>
          <a:prstGeom prst="rect">
            <a:avLst/>
          </a:prstGeom>
          <a:noFill/>
          <a:ln w="9525">
            <a:noFill/>
            <a:miter lim="800000"/>
            <a:headEnd/>
            <a:tailEnd/>
          </a:ln>
        </p:spPr>
        <p:txBody>
          <a:bodyPr lIns="9125" tIns="9125" rIns="9125" bIns="9125"/>
          <a:lstStyle/>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5 Führung ................................................................................................................... 26</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5.1 Führung und Verpflichtung .................................................................................. 26</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5.1.1 Führung und Verpflichtung für das Qualitätsmanagementsystem .................. 26</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5.1.2 Kundenorientierung........................................................................................... 27</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5.2 Qualitätspolitik ..................................................................................................... 27</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5.3 Rollen, Verantwortlichkeiten und Befugnisse in der Organisation ..................... 27</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6 Planung für das Qualitätsmanagementsystem ...................................................... 28</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6.1 Maßnahmen zum Umgang mit Risiken und Chancen ......................................... 28</a:t>
            </a:r>
          </a:p>
          <a:p>
            <a:pPr marL="234950" indent="-68263">
              <a:lnSpc>
                <a:spcPct val="80000"/>
              </a:lnSpc>
              <a:spcBef>
                <a:spcPts val="400"/>
              </a:spcBef>
              <a:spcAft>
                <a:spcPts val="663"/>
              </a:spcAft>
              <a:buClr>
                <a:srgbClr val="000000"/>
              </a:buClr>
              <a:buSzPct val="50000"/>
              <a:buFont typeface="Arial" charset="0"/>
              <a:buNone/>
            </a:pPr>
            <a:r>
              <a:rPr lang="de-DE" sz="1800">
                <a:solidFill>
                  <a:schemeClr val="tx1"/>
                </a:solidFill>
                <a:latin typeface="Calibri" pitchFamily="34" charset="0"/>
                <a:sym typeface="Calibri" pitchFamily="34" charset="0"/>
              </a:rPr>
              <a:t>6.2 Qualitätsziele und Planung zur deren Erreichung ............................................... 28</a:t>
            </a:r>
          </a:p>
          <a:p>
            <a:pPr marL="234950" indent="-68263">
              <a:lnSpc>
                <a:spcPct val="80000"/>
              </a:lnSpc>
              <a:spcBef>
                <a:spcPts val="400"/>
              </a:spcBef>
              <a:spcAft>
                <a:spcPts val="663"/>
              </a:spcAft>
              <a:buClr>
                <a:srgbClr val="000000"/>
              </a:buClr>
              <a:buSzPct val="120000"/>
              <a:buFont typeface="Arial" charset="0"/>
              <a:buNone/>
            </a:pPr>
            <a:r>
              <a:rPr lang="de-DE" sz="1800">
                <a:solidFill>
                  <a:schemeClr val="tx1"/>
                </a:solidFill>
                <a:latin typeface="Calibri" pitchFamily="34" charset="0"/>
                <a:sym typeface="Calibri" pitchFamily="34" charset="0"/>
              </a:rPr>
              <a:t>6.3 Planung von Änderungen .................................................................................... 28</a:t>
            </a:r>
          </a:p>
          <a:p>
            <a:pPr marL="234950" indent="-68263"/>
            <a:r>
              <a:rPr lang="de-DE" sz="1800">
                <a:latin typeface="Calibri" pitchFamily="34" charset="0"/>
                <a:sym typeface="Calibri" pitchFamily="34" charset="0"/>
              </a:rPr>
              <a:t>   7 Unterstützung ......................................................................................................... 29</a:t>
            </a:r>
          </a:p>
          <a:p>
            <a:pPr marL="234950" indent="-68263"/>
            <a:r>
              <a:rPr lang="de-DE" sz="1800">
                <a:latin typeface="Calibri" pitchFamily="34" charset="0"/>
                <a:sym typeface="Calibri" pitchFamily="34" charset="0"/>
              </a:rPr>
              <a:t>   7.1 Ressourcen .......................................................................................................... 29</a:t>
            </a:r>
          </a:p>
          <a:p>
            <a:pPr marL="234950" indent="-68263"/>
            <a:r>
              <a:rPr lang="de-DE" sz="1800">
                <a:latin typeface="Calibri" pitchFamily="34" charset="0"/>
                <a:sym typeface="Calibri" pitchFamily="34" charset="0"/>
              </a:rPr>
              <a:t>   7.1.1 Allgemeines ...................................................................................................... 29</a:t>
            </a:r>
          </a:p>
          <a:p>
            <a:pPr marL="234950" indent="-68263"/>
            <a:r>
              <a:rPr lang="de-DE" sz="1800">
                <a:latin typeface="Calibri" pitchFamily="34" charset="0"/>
                <a:sym typeface="Calibri" pitchFamily="34" charset="0"/>
              </a:rPr>
              <a:t>   7.1.2 Personen .………………………................................................................................. 29</a:t>
            </a:r>
          </a:p>
        </p:txBody>
      </p:sp>
      <p:sp>
        <p:nvSpPr>
          <p:cNvPr id="38914" name="Shape 187"/>
          <p:cNvSpPr>
            <a:spLocks noChangeArrowheads="1"/>
          </p:cNvSpPr>
          <p:nvPr/>
        </p:nvSpPr>
        <p:spPr bwMode="auto">
          <a:xfrm>
            <a:off x="468313" y="765175"/>
            <a:ext cx="8383587" cy="838200"/>
          </a:xfrm>
          <a:prstGeom prst="rect">
            <a:avLst/>
          </a:prstGeom>
          <a:noFill/>
          <a:ln w="9525">
            <a:noFill/>
            <a:miter lim="800000"/>
            <a:headEnd/>
            <a:tailEnd/>
          </a:ln>
        </p:spPr>
        <p:txBody>
          <a:bodyPr lIns="82100" tIns="41050" rIns="82100" bIns="41050" anchor="b"/>
          <a:lstStyle/>
          <a:p>
            <a:pPr>
              <a:buSzPct val="25000"/>
            </a:pPr>
            <a:r>
              <a:rPr lang="de-DE" sz="3600" b="1" dirty="0">
                <a:solidFill>
                  <a:srgbClr val="3333CC"/>
                </a:solidFill>
                <a:latin typeface="Calibri" pitchFamily="34" charset="0"/>
                <a:sym typeface="Calibri" pitchFamily="34" charset="0"/>
              </a:rPr>
              <a:t>Struktur der ISO 9001:2015 </a:t>
            </a:r>
          </a:p>
          <a:p>
            <a:pPr algn="r">
              <a:buSzPct val="25000"/>
            </a:pPr>
            <a:r>
              <a:rPr lang="de-DE" sz="3600" b="1" dirty="0" smtClean="0">
                <a:solidFill>
                  <a:srgbClr val="3333CC"/>
                </a:solidFill>
                <a:latin typeface="Calibri" pitchFamily="34" charset="0"/>
                <a:sym typeface="Calibri" pitchFamily="34" charset="0"/>
              </a:rPr>
              <a:t>2/6</a:t>
            </a:r>
            <a:endParaRPr lang="de-DE" sz="3600" b="1" dirty="0">
              <a:solidFill>
                <a:srgbClr val="3333CC"/>
              </a:solidFill>
              <a:latin typeface="Calibri" pitchFamily="34" charset="0"/>
              <a:sym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hape 193"/>
          <p:cNvSpPr>
            <a:spLocks noChangeArrowheads="1"/>
          </p:cNvSpPr>
          <p:nvPr/>
        </p:nvSpPr>
        <p:spPr bwMode="auto">
          <a:xfrm>
            <a:off x="0" y="1557338"/>
            <a:ext cx="9144000" cy="3743325"/>
          </a:xfrm>
          <a:prstGeom prst="rect">
            <a:avLst/>
          </a:prstGeom>
          <a:noFill/>
          <a:ln w="9525">
            <a:noFill/>
            <a:miter lim="800000"/>
            <a:headEnd/>
            <a:tailEnd/>
          </a:ln>
        </p:spPr>
        <p:txBody>
          <a:bodyPr lIns="91425" tIns="45700" rIns="91425" bIns="45700"/>
          <a:lstStyle/>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7.1.3 Infrastruktur ......................................................................................................... 29</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7.1.4 Umgebung zur Durchführung von Prozessen ...................................................... 30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7.1.5 Ressourcen zur Überwachung und Messung ...................................................... 30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7.1.6 Wissen der Organisation ..................................................................................... 30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7.2 Kompetenz .............................................................................................................. 31</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7.3 Bewusstsein ............................................................................................................ 31</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7.4 Kommunikation ...................................................................................................... 31</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7.5 Dokumentierte Information ................................................................................... 32</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7.5.1 Allgemeines ......................................................................................................... 32</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7.5.2 Erstellen und Aktualisieren ................................................................................. 32</a:t>
            </a:r>
          </a:p>
          <a:p>
            <a:pPr marL="920750" lvl="2" indent="-463550">
              <a:lnSpc>
                <a:spcPct val="80000"/>
              </a:lnSpc>
              <a:spcBef>
                <a:spcPts val="1200"/>
              </a:spcBef>
              <a:buSzPct val="25000"/>
            </a:pPr>
            <a:r>
              <a:rPr lang="de-DE" sz="1800">
                <a:latin typeface="Calibri" pitchFamily="34" charset="0"/>
                <a:sym typeface="Calibri" pitchFamily="34" charset="0"/>
              </a:rPr>
              <a:t>7.5.3 Lenkung dokumentierter Information ................................................................ 32</a:t>
            </a:r>
          </a:p>
        </p:txBody>
      </p:sp>
      <p:sp>
        <p:nvSpPr>
          <p:cNvPr id="40962" name="Shape 194"/>
          <p:cNvSpPr>
            <a:spLocks noChangeArrowheads="1"/>
          </p:cNvSpPr>
          <p:nvPr/>
        </p:nvSpPr>
        <p:spPr bwMode="auto">
          <a:xfrm>
            <a:off x="457200" y="762000"/>
            <a:ext cx="8383588" cy="838200"/>
          </a:xfrm>
          <a:prstGeom prst="rect">
            <a:avLst/>
          </a:prstGeom>
          <a:noFill/>
          <a:ln w="9525">
            <a:noFill/>
            <a:miter lim="800000"/>
            <a:headEnd/>
            <a:tailEnd/>
          </a:ln>
        </p:spPr>
        <p:txBody>
          <a:bodyPr lIns="82100" tIns="41050" rIns="82100" bIns="41050" anchor="b"/>
          <a:lstStyle/>
          <a:p>
            <a:pPr>
              <a:buSzPct val="25000"/>
            </a:pPr>
            <a:r>
              <a:rPr lang="de-DE" sz="3600" b="1" dirty="0">
                <a:solidFill>
                  <a:srgbClr val="3333CC"/>
                </a:solidFill>
                <a:latin typeface="Calibri" pitchFamily="34" charset="0"/>
                <a:sym typeface="Calibri" pitchFamily="34" charset="0"/>
              </a:rPr>
              <a:t>Struktur der ISO 9001:2015 </a:t>
            </a:r>
          </a:p>
          <a:p>
            <a:pPr algn="r">
              <a:buSzPct val="25000"/>
            </a:pPr>
            <a:r>
              <a:rPr lang="de-DE" sz="3600" b="1" dirty="0">
                <a:solidFill>
                  <a:srgbClr val="3333CC"/>
                </a:solidFill>
                <a:latin typeface="Calibri" pitchFamily="34" charset="0"/>
                <a:sym typeface="Calibri" pitchFamily="34" charset="0"/>
              </a:rPr>
              <a:t>4</a:t>
            </a:r>
            <a:r>
              <a:rPr lang="de-DE" sz="3600" b="1" dirty="0" smtClean="0">
                <a:solidFill>
                  <a:srgbClr val="3333CC"/>
                </a:solidFill>
                <a:latin typeface="Calibri" pitchFamily="34" charset="0"/>
                <a:sym typeface="Calibri" pitchFamily="34" charset="0"/>
              </a:rPr>
              <a:t>/6</a:t>
            </a:r>
            <a:endParaRPr lang="de-DE" sz="3600" b="1" dirty="0">
              <a:solidFill>
                <a:srgbClr val="3333CC"/>
              </a:solidFill>
              <a:latin typeface="Calibri" pitchFamily="34" charset="0"/>
              <a:sym typeface="Calibri" pitchFamily="34" charset="0"/>
            </a:endParaRPr>
          </a:p>
        </p:txBody>
      </p:sp>
      <p:sp>
        <p:nvSpPr>
          <p:cNvPr id="40963" name="Shape 87"/>
          <p:cNvSpPr txBox="1">
            <a:spLocks/>
          </p:cNvSpPr>
          <p:nvPr/>
        </p:nvSpPr>
        <p:spPr bwMode="auto">
          <a:xfrm>
            <a:off x="466725" y="6165850"/>
            <a:ext cx="8208963" cy="431800"/>
          </a:xfrm>
          <a:prstGeom prst="rect">
            <a:avLst/>
          </a:prstGeom>
          <a:solidFill>
            <a:schemeClr val="accent1"/>
          </a:solidFill>
          <a:ln w="9525">
            <a:solidFill>
              <a:srgbClr val="395E8A"/>
            </a:solidFill>
            <a:round/>
            <a:headEnd/>
            <a:tailEnd/>
          </a:ln>
        </p:spPr>
        <p:txBody>
          <a:bodyPr lIns="91425" tIns="45700" rIns="91425" bIns="45700"/>
          <a:lstStyle/>
          <a:p>
            <a:pPr algn="ctr">
              <a:buClr>
                <a:srgbClr val="FFFFFF"/>
              </a:buClr>
              <a:buSzPct val="25000"/>
            </a:pPr>
            <a:r>
              <a:rPr lang="de-DE" sz="1300" b="1">
                <a:solidFill>
                  <a:srgbClr val="FFFFFF"/>
                </a:solidFill>
                <a:latin typeface="Calibri" pitchFamily="34" charset="0"/>
                <a:sym typeface="Calibri" pitchFamily="34" charset="0"/>
              </a:rPr>
              <a:t>QM-Dienstleistungen  Holger Grosser       Simonstr. 14       90766 Fürth       Tel: 0911/49522541       www.qm-guru.de</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hape 199"/>
          <p:cNvSpPr>
            <a:spLocks noChangeArrowheads="1"/>
          </p:cNvSpPr>
          <p:nvPr/>
        </p:nvSpPr>
        <p:spPr bwMode="auto">
          <a:xfrm>
            <a:off x="0" y="1485900"/>
            <a:ext cx="8820150" cy="3743325"/>
          </a:xfrm>
          <a:prstGeom prst="rect">
            <a:avLst/>
          </a:prstGeom>
          <a:noFill/>
          <a:ln w="9525">
            <a:noFill/>
            <a:miter lim="800000"/>
            <a:headEnd/>
            <a:tailEnd/>
          </a:ln>
        </p:spPr>
        <p:txBody>
          <a:bodyPr lIns="91425" tIns="45700" rIns="91425" bIns="45700"/>
          <a:lstStyle/>
          <a:p>
            <a:pPr marL="920750" indent="-463550">
              <a:lnSpc>
                <a:spcPct val="80000"/>
              </a:lnSpc>
              <a:spcBef>
                <a:spcPts val="1200"/>
              </a:spcBef>
              <a:buClr>
                <a:srgbClr val="000000"/>
              </a:buClr>
              <a:buSzPct val="50000"/>
              <a:buFont typeface="Arial" charset="0"/>
              <a:buNone/>
            </a:pPr>
            <a:r>
              <a:rPr lang="de-DE" sz="1800" dirty="0">
                <a:latin typeface="Calibri" pitchFamily="34" charset="0"/>
                <a:sym typeface="Calibri" pitchFamily="34" charset="0"/>
              </a:rPr>
              <a:t>8 Betrieb ....................................................................................................................... 33</a:t>
            </a:r>
          </a:p>
          <a:p>
            <a:pPr marL="920750" indent="-463550">
              <a:lnSpc>
                <a:spcPct val="80000"/>
              </a:lnSpc>
              <a:spcBef>
                <a:spcPts val="1200"/>
              </a:spcBef>
              <a:buClr>
                <a:srgbClr val="000000"/>
              </a:buClr>
              <a:buSzPct val="50000"/>
              <a:buFont typeface="Arial" charset="0"/>
              <a:buNone/>
            </a:pPr>
            <a:r>
              <a:rPr lang="de-DE" sz="1800" dirty="0">
                <a:latin typeface="Calibri" pitchFamily="34" charset="0"/>
                <a:sym typeface="Calibri" pitchFamily="34" charset="0"/>
              </a:rPr>
              <a:t>8.1 Betriebliche Planung und Steuerung</a:t>
            </a:r>
            <a:r>
              <a:rPr lang="de-DE" sz="1800" dirty="0" smtClean="0">
                <a:latin typeface="Calibri" pitchFamily="34" charset="0"/>
                <a:sym typeface="Calibri" pitchFamily="34" charset="0"/>
              </a:rPr>
              <a:t>....................................................................... </a:t>
            </a:r>
            <a:r>
              <a:rPr lang="de-DE" sz="1800" dirty="0">
                <a:latin typeface="Calibri" pitchFamily="34" charset="0"/>
                <a:sym typeface="Calibri" pitchFamily="34" charset="0"/>
              </a:rPr>
              <a:t>33</a:t>
            </a:r>
          </a:p>
          <a:p>
            <a:pPr marL="920750" indent="-463550">
              <a:lnSpc>
                <a:spcPct val="80000"/>
              </a:lnSpc>
              <a:spcBef>
                <a:spcPts val="1200"/>
              </a:spcBef>
              <a:buClr>
                <a:srgbClr val="000000"/>
              </a:buClr>
              <a:buSzPct val="50000"/>
              <a:buFont typeface="Arial" charset="0"/>
              <a:buNone/>
            </a:pPr>
            <a:r>
              <a:rPr lang="de-DE" sz="1800" dirty="0">
                <a:latin typeface="Calibri" pitchFamily="34" charset="0"/>
                <a:sym typeface="Calibri" pitchFamily="34" charset="0"/>
              </a:rPr>
              <a:t>8.2 Bestimmen von Anforderungen an Produkte und Dienstleistungen ..................... 33</a:t>
            </a:r>
          </a:p>
          <a:p>
            <a:pPr marL="920750" indent="-463550">
              <a:lnSpc>
                <a:spcPct val="80000"/>
              </a:lnSpc>
              <a:spcBef>
                <a:spcPts val="1200"/>
              </a:spcBef>
              <a:buClr>
                <a:srgbClr val="000000"/>
              </a:buClr>
              <a:buSzPct val="50000"/>
              <a:buFont typeface="Arial" charset="0"/>
              <a:buNone/>
            </a:pPr>
            <a:r>
              <a:rPr lang="de-DE" sz="1800" dirty="0">
                <a:latin typeface="Calibri" pitchFamily="34" charset="0"/>
                <a:sym typeface="Calibri" pitchFamily="34" charset="0"/>
              </a:rPr>
              <a:t>8.2.1 Kommunikation mit den Kunden ........................................................................ 33</a:t>
            </a:r>
          </a:p>
          <a:p>
            <a:pPr marL="920750" indent="-463550">
              <a:lnSpc>
                <a:spcPct val="80000"/>
              </a:lnSpc>
              <a:spcBef>
                <a:spcPts val="1200"/>
              </a:spcBef>
              <a:buClr>
                <a:srgbClr val="000000"/>
              </a:buClr>
              <a:buSzPct val="50000"/>
              <a:buFont typeface="Arial" charset="0"/>
              <a:buNone/>
            </a:pPr>
            <a:r>
              <a:rPr lang="de-DE" sz="1800" dirty="0">
                <a:latin typeface="Calibri" pitchFamily="34" charset="0"/>
                <a:sym typeface="Calibri" pitchFamily="34" charset="0"/>
              </a:rPr>
              <a:t>8.2.2 Bestimmen von Anforderungen in Bezug auf Produkte und </a:t>
            </a:r>
          </a:p>
          <a:p>
            <a:pPr marL="920750" indent="-463550"/>
            <a:r>
              <a:rPr lang="de-DE" sz="1800" dirty="0">
                <a:latin typeface="Calibri" pitchFamily="34" charset="0"/>
                <a:sym typeface="Calibri" pitchFamily="34" charset="0"/>
              </a:rPr>
              <a:t>Dienstleistungen ........................................................................................................... 33                       </a:t>
            </a:r>
          </a:p>
          <a:p>
            <a:pPr marL="920750" indent="-463550"/>
            <a:r>
              <a:rPr lang="de-DE" sz="1800" dirty="0">
                <a:latin typeface="Calibri" pitchFamily="34" charset="0"/>
                <a:sym typeface="Calibri" pitchFamily="34" charset="0"/>
              </a:rPr>
              <a:t>8.2.3 Überprüfung von Anforderungen in Bezug auf Produkte und </a:t>
            </a:r>
          </a:p>
          <a:p>
            <a:pPr marL="920750" indent="-463550"/>
            <a:r>
              <a:rPr lang="de-DE" sz="1800" dirty="0">
                <a:latin typeface="Calibri" pitchFamily="34" charset="0"/>
                <a:sym typeface="Calibri" pitchFamily="34" charset="0"/>
              </a:rPr>
              <a:t>Dienstleistungen ........................................................................................................... 34</a:t>
            </a:r>
          </a:p>
          <a:p>
            <a:pPr marL="920750" indent="-463550"/>
            <a:r>
              <a:rPr lang="de-DE" sz="1800" dirty="0">
                <a:latin typeface="Calibri" pitchFamily="34" charset="0"/>
                <a:sym typeface="Calibri" pitchFamily="34" charset="0"/>
              </a:rPr>
              <a:t>8.3 Entwicklung von Produkten und Dienstleistungen ................................................ 34</a:t>
            </a:r>
          </a:p>
          <a:p>
            <a:pPr marL="920750" indent="-463550"/>
            <a:r>
              <a:rPr lang="de-DE" sz="1800" dirty="0">
                <a:latin typeface="Calibri" pitchFamily="34" charset="0"/>
                <a:sym typeface="Calibri" pitchFamily="34" charset="0"/>
              </a:rPr>
              <a:t>8.3.1 Allgemeines ......................................................................................................... 34</a:t>
            </a:r>
          </a:p>
          <a:p>
            <a:pPr marL="920750" indent="-463550"/>
            <a:r>
              <a:rPr lang="de-DE" sz="1800" dirty="0">
                <a:latin typeface="Calibri" pitchFamily="34" charset="0"/>
                <a:sym typeface="Calibri" pitchFamily="34" charset="0"/>
              </a:rPr>
              <a:t>8.3.2 Entwicklungsplanung ........................................................................................... 34</a:t>
            </a:r>
          </a:p>
          <a:p>
            <a:pPr marL="920750" indent="-463550"/>
            <a:r>
              <a:rPr lang="de-DE" sz="1800" dirty="0">
                <a:latin typeface="Calibri" pitchFamily="34" charset="0"/>
                <a:sym typeface="Calibri" pitchFamily="34" charset="0"/>
              </a:rPr>
              <a:t>8.3.3 Entwicklungseingaben ......................................................................................... 35</a:t>
            </a:r>
          </a:p>
          <a:p>
            <a:pPr marL="920750" indent="-463550"/>
            <a:r>
              <a:rPr lang="de-DE" sz="1800" dirty="0">
                <a:latin typeface="Calibri" pitchFamily="34" charset="0"/>
                <a:sym typeface="Calibri" pitchFamily="34" charset="0"/>
              </a:rPr>
              <a:t>8.3.4 Entwicklungssteuerung ....................................................................................... 35</a:t>
            </a:r>
          </a:p>
          <a:p>
            <a:pPr marL="920750" indent="-463550"/>
            <a:r>
              <a:rPr lang="de-DE" sz="1800" dirty="0">
                <a:latin typeface="Calibri" pitchFamily="34" charset="0"/>
                <a:sym typeface="Calibri" pitchFamily="34" charset="0"/>
              </a:rPr>
              <a:t>8.3.5 Entwicklungsergebnisse ...................................................................................... 35</a:t>
            </a:r>
          </a:p>
          <a:p>
            <a:pPr marL="920750" indent="-463550"/>
            <a:r>
              <a:rPr lang="de-DE" sz="1800" dirty="0">
                <a:latin typeface="Calibri" pitchFamily="34" charset="0"/>
                <a:sym typeface="Calibri" pitchFamily="34" charset="0"/>
              </a:rPr>
              <a:t>8.3.6 Entwicklungsänderungen .................................................................................... 36</a:t>
            </a:r>
          </a:p>
        </p:txBody>
      </p:sp>
      <p:sp>
        <p:nvSpPr>
          <p:cNvPr id="43010" name="Shape 200"/>
          <p:cNvSpPr>
            <a:spLocks noChangeArrowheads="1"/>
          </p:cNvSpPr>
          <p:nvPr/>
        </p:nvSpPr>
        <p:spPr bwMode="auto">
          <a:xfrm>
            <a:off x="220663" y="765175"/>
            <a:ext cx="8383587" cy="838200"/>
          </a:xfrm>
          <a:prstGeom prst="rect">
            <a:avLst/>
          </a:prstGeom>
          <a:noFill/>
          <a:ln w="9525">
            <a:noFill/>
            <a:miter lim="800000"/>
            <a:headEnd/>
            <a:tailEnd/>
          </a:ln>
        </p:spPr>
        <p:txBody>
          <a:bodyPr lIns="82100" tIns="41050" rIns="82100" bIns="41050" anchor="b"/>
          <a:lstStyle/>
          <a:p>
            <a:pPr>
              <a:buSzPct val="25000"/>
            </a:pPr>
            <a:r>
              <a:rPr lang="de-DE" sz="3600" b="1" dirty="0">
                <a:solidFill>
                  <a:srgbClr val="3333CC"/>
                </a:solidFill>
                <a:latin typeface="Calibri" pitchFamily="34" charset="0"/>
                <a:sym typeface="Calibri" pitchFamily="34" charset="0"/>
              </a:rPr>
              <a:t>Struktur der ISO 9001:2015 </a:t>
            </a:r>
          </a:p>
          <a:p>
            <a:pPr algn="r">
              <a:buSzPct val="25000"/>
            </a:pPr>
            <a:r>
              <a:rPr lang="de-DE" sz="3600" b="1" dirty="0" smtClean="0">
                <a:solidFill>
                  <a:srgbClr val="3333CC"/>
                </a:solidFill>
                <a:latin typeface="Calibri" pitchFamily="34" charset="0"/>
                <a:sym typeface="Calibri" pitchFamily="34" charset="0"/>
              </a:rPr>
              <a:t>5/6</a:t>
            </a:r>
            <a:endParaRPr lang="de-DE" sz="3600" b="1" dirty="0">
              <a:solidFill>
                <a:srgbClr val="3333CC"/>
              </a:solidFill>
              <a:latin typeface="Calibri" pitchFamily="34" charset="0"/>
              <a:sym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hape 205"/>
          <p:cNvSpPr>
            <a:spLocks noChangeArrowheads="1"/>
          </p:cNvSpPr>
          <p:nvPr/>
        </p:nvSpPr>
        <p:spPr bwMode="auto">
          <a:xfrm>
            <a:off x="0" y="1485900"/>
            <a:ext cx="9144000" cy="3743325"/>
          </a:xfrm>
          <a:prstGeom prst="rect">
            <a:avLst/>
          </a:prstGeom>
          <a:noFill/>
          <a:ln w="9525">
            <a:noFill/>
            <a:miter lim="800000"/>
            <a:headEnd/>
            <a:tailEnd/>
          </a:ln>
        </p:spPr>
        <p:txBody>
          <a:bodyPr lIns="91425" tIns="45700" rIns="91425" bIns="45700"/>
          <a:lstStyle/>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8.4 Kontrolle von extern bereitgestellten Produkten und Dienstleistungen ............... 36</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8.4.1 Allgemeines .......................................................................................................... 36</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8.4.2 Art und Umfang der Kontrolle von externen Bereitstellungen ........................... 36</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8.4.3 Informationen für externe Anbieter .................................................................... 37</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8.5 Produktion und Dienstleistungserbringung ............................................................ 37</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8.5.1 Steuerung der Produktion und der Dienstleistungserbringung .......................... 37</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8.5.2 Kennzeichnung und Rückverfolgbarkeit .............................................................. 37</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8.5.3 Eigentum der Kunden oder der externen Anbieter ............................................ 38</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8.5.4 Erhaltung ............................................................................................................. 38</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8.5.5 Tätigkeiten nach der Lieferung ........................................................................... 38</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8.5.6 Überwachung von Änderungen .......................................................................... 39</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8.6 Freigabe von Produkten und Dienstleistungen...................................................... 39</a:t>
            </a:r>
          </a:p>
        </p:txBody>
      </p:sp>
      <p:sp>
        <p:nvSpPr>
          <p:cNvPr id="45058" name="Shape 206"/>
          <p:cNvSpPr>
            <a:spLocks noChangeArrowheads="1"/>
          </p:cNvSpPr>
          <p:nvPr/>
        </p:nvSpPr>
        <p:spPr bwMode="auto">
          <a:xfrm>
            <a:off x="457200" y="762000"/>
            <a:ext cx="8383588" cy="838200"/>
          </a:xfrm>
          <a:prstGeom prst="rect">
            <a:avLst/>
          </a:prstGeom>
          <a:noFill/>
          <a:ln w="9525">
            <a:noFill/>
            <a:miter lim="800000"/>
            <a:headEnd/>
            <a:tailEnd/>
          </a:ln>
        </p:spPr>
        <p:txBody>
          <a:bodyPr lIns="82100" tIns="41050" rIns="82100" bIns="41050" anchor="b"/>
          <a:lstStyle/>
          <a:p>
            <a:pPr>
              <a:buSzPct val="25000"/>
            </a:pPr>
            <a:r>
              <a:rPr lang="de-DE" sz="3600" b="1" dirty="0">
                <a:solidFill>
                  <a:srgbClr val="3333CC"/>
                </a:solidFill>
                <a:latin typeface="Calibri" pitchFamily="34" charset="0"/>
                <a:sym typeface="Calibri" pitchFamily="34" charset="0"/>
              </a:rPr>
              <a:t>Struktur der ISO 9001:2015 </a:t>
            </a:r>
          </a:p>
          <a:p>
            <a:pPr algn="r">
              <a:buSzPct val="25000"/>
            </a:pPr>
            <a:r>
              <a:rPr lang="de-DE" sz="3600" b="1" dirty="0">
                <a:solidFill>
                  <a:srgbClr val="3333CC"/>
                </a:solidFill>
                <a:latin typeface="Calibri" pitchFamily="34" charset="0"/>
                <a:sym typeface="Calibri" pitchFamily="34" charset="0"/>
              </a:rPr>
              <a:t>6</a:t>
            </a:r>
            <a:r>
              <a:rPr lang="de-DE" sz="3600" b="1" dirty="0" smtClean="0">
                <a:solidFill>
                  <a:srgbClr val="3333CC"/>
                </a:solidFill>
                <a:latin typeface="Calibri" pitchFamily="34" charset="0"/>
                <a:sym typeface="Calibri" pitchFamily="34" charset="0"/>
              </a:rPr>
              <a:t>/6</a:t>
            </a:r>
            <a:endParaRPr lang="de-DE" sz="3600" b="1" dirty="0">
              <a:solidFill>
                <a:srgbClr val="3333CC"/>
              </a:solidFill>
              <a:latin typeface="Calibri" pitchFamily="34" charset="0"/>
              <a:sym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hape 211"/>
          <p:cNvSpPr>
            <a:spLocks noChangeArrowheads="1"/>
          </p:cNvSpPr>
          <p:nvPr/>
        </p:nvSpPr>
        <p:spPr bwMode="auto">
          <a:xfrm>
            <a:off x="0" y="1341438"/>
            <a:ext cx="8893175" cy="3743325"/>
          </a:xfrm>
          <a:prstGeom prst="rect">
            <a:avLst/>
          </a:prstGeom>
          <a:noFill/>
          <a:ln w="9525">
            <a:noFill/>
            <a:miter lim="800000"/>
            <a:headEnd/>
            <a:tailEnd/>
          </a:ln>
        </p:spPr>
        <p:txBody>
          <a:bodyPr lIns="91425" tIns="45700" rIns="91425" bIns="45700"/>
          <a:lstStyle/>
          <a:p>
            <a:pPr marL="920750" lvl="2" indent="-463550"/>
            <a:r>
              <a:rPr lang="de-DE" sz="1800">
                <a:latin typeface="Calibri" pitchFamily="34" charset="0"/>
                <a:sym typeface="Calibri" pitchFamily="34" charset="0"/>
              </a:rPr>
              <a:t>8.7 Steuerung nichtkonformer Prozessergebnisse, Produkte und </a:t>
            </a:r>
          </a:p>
          <a:p>
            <a:pPr marL="920750" lvl="2" indent="-463550"/>
            <a:r>
              <a:rPr lang="de-DE" sz="1800">
                <a:latin typeface="Calibri" pitchFamily="34" charset="0"/>
                <a:sym typeface="Calibri" pitchFamily="34" charset="0"/>
              </a:rPr>
              <a:t>Dienstleistungen .......................................................................................................... 39</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9 Bewertung der Leistung ............................................................................................ 40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9.1 Überwachung, Messung, Analyse und Bewertung ................................................ 40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9.1.1 Allgemeines ......................................................................................................... 40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9.1.2 Kundenzufriedenheit ........................................................................................... 40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9.1.3 Analyse und Beurteilung ...................................................................................... 40</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9.2 Internes Audit ......................................................................................................... 41</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9.3 Managementbewertung ......................................................................................... 41</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10 Verbesserung ........................................................................................................... 42</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10.1 Allgemeines ........................................................................................................... 42</a:t>
            </a:r>
          </a:p>
          <a:p>
            <a:pPr marL="920750" indent="-463550">
              <a:lnSpc>
                <a:spcPct val="80000"/>
              </a:lnSpc>
              <a:spcBef>
                <a:spcPts val="1200"/>
              </a:spcBef>
              <a:buClr>
                <a:srgbClr val="000000"/>
              </a:buClr>
              <a:buSzPct val="50000"/>
              <a:buFont typeface="Arial" charset="0"/>
              <a:buNone/>
            </a:pPr>
            <a:r>
              <a:rPr lang="de-DE" sz="1800">
                <a:latin typeface="Calibri" pitchFamily="34" charset="0"/>
                <a:sym typeface="Calibri" pitchFamily="34" charset="0"/>
              </a:rPr>
              <a:t>10.2 Nichtkonformität und Korrekturmaßnahmen ...................................................... 42</a:t>
            </a:r>
          </a:p>
          <a:p>
            <a:pPr marL="920750" lvl="2" indent="-463550">
              <a:lnSpc>
                <a:spcPct val="80000"/>
              </a:lnSpc>
              <a:spcBef>
                <a:spcPts val="1200"/>
              </a:spcBef>
              <a:buSzPct val="25000"/>
            </a:pPr>
            <a:r>
              <a:rPr lang="de-DE" sz="1800">
                <a:latin typeface="Calibri" pitchFamily="34" charset="0"/>
                <a:sym typeface="Calibri" pitchFamily="34" charset="0"/>
              </a:rPr>
              <a:t>10.3 Fortlaufende Verbesserung .................................................................................. 43</a:t>
            </a:r>
          </a:p>
        </p:txBody>
      </p:sp>
      <p:sp>
        <p:nvSpPr>
          <p:cNvPr id="47106" name="Shape 212"/>
          <p:cNvSpPr>
            <a:spLocks noChangeArrowheads="1"/>
          </p:cNvSpPr>
          <p:nvPr/>
        </p:nvSpPr>
        <p:spPr bwMode="auto">
          <a:xfrm>
            <a:off x="457200" y="762000"/>
            <a:ext cx="8383588" cy="838200"/>
          </a:xfrm>
          <a:prstGeom prst="rect">
            <a:avLst/>
          </a:prstGeom>
          <a:noFill/>
          <a:ln w="9525">
            <a:noFill/>
            <a:miter lim="800000"/>
            <a:headEnd/>
            <a:tailEnd/>
          </a:ln>
        </p:spPr>
        <p:txBody>
          <a:bodyPr lIns="82100" tIns="41050" rIns="82100" bIns="41050" anchor="b"/>
          <a:lstStyle/>
          <a:p>
            <a:pPr>
              <a:buSzPct val="25000"/>
            </a:pPr>
            <a:r>
              <a:rPr lang="de-DE" sz="3600" b="1">
                <a:solidFill>
                  <a:srgbClr val="3333CC"/>
                </a:solidFill>
                <a:latin typeface="Calibri" pitchFamily="34" charset="0"/>
                <a:sym typeface="Calibri" pitchFamily="34" charset="0"/>
              </a:rPr>
              <a:t>Struktur der ISO 9001:2015 </a:t>
            </a:r>
          </a:p>
          <a:p>
            <a:pPr algn="r">
              <a:buSzPct val="25000"/>
            </a:pPr>
            <a:r>
              <a:rPr lang="de-DE" sz="3600" b="1">
                <a:solidFill>
                  <a:srgbClr val="3333CC"/>
                </a:solidFill>
                <a:latin typeface="Calibri" pitchFamily="34" charset="0"/>
                <a:sym typeface="Calibri" pitchFamily="34" charset="0"/>
              </a:rPr>
              <a:t>3/3</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hape 217"/>
          <p:cNvSpPr txBox="1">
            <a:spLocks noGrp="1"/>
          </p:cNvSpPr>
          <p:nvPr>
            <p:ph type="title"/>
          </p:nvPr>
        </p:nvSpPr>
        <p:spPr bwMode="auto">
          <a:xfrm>
            <a:off x="479425" y="439738"/>
            <a:ext cx="8435975" cy="779462"/>
          </a:xfrm>
          <a:noFill/>
          <a:ln>
            <a:miter lim="800000"/>
            <a:headEnd/>
            <a:tailEnd/>
          </a:ln>
        </p:spPr>
        <p:txBody>
          <a:bodyPr vert="horz" wrap="square" lIns="82100" tIns="41050" rIns="82100" bIns="41050" numCol="1" anchor="b" compatLnSpc="1">
            <a:prstTxWarp prst="textNoShape">
              <a:avLst/>
            </a:prstTxWarp>
          </a:bodyPr>
          <a:lstStyle/>
          <a:p>
            <a:pPr algn="l"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Unterstützende Dokumente:</a:t>
            </a:r>
          </a:p>
        </p:txBody>
      </p:sp>
      <p:sp>
        <p:nvSpPr>
          <p:cNvPr id="49154" name="Shape 218"/>
          <p:cNvSpPr txBox="1">
            <a:spLocks noChangeArrowheads="1"/>
          </p:cNvSpPr>
          <p:nvPr/>
        </p:nvSpPr>
        <p:spPr bwMode="auto">
          <a:xfrm>
            <a:off x="644525" y="1471613"/>
            <a:ext cx="8307388" cy="3887787"/>
          </a:xfrm>
          <a:prstGeom prst="rect">
            <a:avLst/>
          </a:prstGeom>
          <a:solidFill>
            <a:schemeClr val="bg1"/>
          </a:solidFill>
          <a:ln w="9525">
            <a:noFill/>
            <a:miter lim="800000"/>
            <a:headEnd/>
            <a:tailEnd/>
          </a:ln>
        </p:spPr>
        <p:txBody>
          <a:bodyPr lIns="91425" tIns="45700" rIns="91425" bIns="45700"/>
          <a:lstStyle/>
          <a:p>
            <a:pPr marL="228600" indent="-228600">
              <a:buClr>
                <a:srgbClr val="3333CC"/>
              </a:buClr>
              <a:buSzPct val="100000"/>
              <a:buFontTx/>
              <a:buChar char="•"/>
            </a:pPr>
            <a:r>
              <a:rPr lang="de-DE" sz="2800" dirty="0">
                <a:latin typeface="Calibri" pitchFamily="34" charset="0"/>
                <a:sym typeface="Calibri" pitchFamily="34" charset="0"/>
              </a:rPr>
              <a:t>Zertifizierungs-Übergangsplan und Zeitrahmen </a:t>
            </a:r>
          </a:p>
          <a:p>
            <a:pPr marL="228600" indent="-228600">
              <a:spcBef>
                <a:spcPts val="1800"/>
              </a:spcBef>
              <a:buClr>
                <a:srgbClr val="3333CC"/>
              </a:buClr>
              <a:buSzPct val="100000"/>
              <a:buFontTx/>
              <a:buChar char="•"/>
            </a:pPr>
            <a:r>
              <a:rPr lang="de-DE" sz="2800" dirty="0">
                <a:latin typeface="Calibri" pitchFamily="34" charset="0"/>
                <a:sym typeface="Calibri" pitchFamily="34" charset="0"/>
              </a:rPr>
              <a:t>Unterweisungsdokumente zu spezifischen Themen, z.B. die Prozess-Herangehensweise</a:t>
            </a:r>
          </a:p>
          <a:p>
            <a:pPr marL="228600" indent="-228600">
              <a:spcBef>
                <a:spcPts val="1800"/>
              </a:spcBef>
              <a:buClr>
                <a:srgbClr val="3333CC"/>
              </a:buClr>
              <a:buSzPct val="100000"/>
              <a:buFontTx/>
              <a:buChar char="•"/>
            </a:pPr>
            <a:r>
              <a:rPr lang="de-DE" sz="2800" dirty="0">
                <a:latin typeface="Calibri" pitchFamily="34" charset="0"/>
                <a:sym typeface="Calibri" pitchFamily="34" charset="0"/>
              </a:rPr>
              <a:t>Vergleich der ISO9001:2008 und 9001:2015 </a:t>
            </a:r>
          </a:p>
          <a:p>
            <a:pPr marL="228600" indent="-228600">
              <a:spcBef>
                <a:spcPts val="1800"/>
              </a:spcBef>
              <a:buClr>
                <a:srgbClr val="3333CC"/>
              </a:buClr>
              <a:buSzPct val="100000"/>
              <a:buFontTx/>
              <a:buChar char="•"/>
            </a:pPr>
            <a:r>
              <a:rPr lang="de-DE" sz="2800" dirty="0">
                <a:latin typeface="Calibri" pitchFamily="34" charset="0"/>
                <a:sym typeface="Calibri" pitchFamily="34" charset="0"/>
              </a:rPr>
              <a:t>häufig gestellte Frage </a:t>
            </a:r>
          </a:p>
          <a:p>
            <a:pPr marL="228600" indent="-228600">
              <a:spcBef>
                <a:spcPts val="1800"/>
              </a:spcBef>
              <a:buClr>
                <a:srgbClr val="3333CC"/>
              </a:buClr>
              <a:buSzPct val="100000"/>
              <a:buFontTx/>
              <a:buChar char="•"/>
            </a:pPr>
            <a:r>
              <a:rPr lang="de-DE" sz="2800" dirty="0">
                <a:latin typeface="Calibri" pitchFamily="34" charset="0"/>
                <a:sym typeface="Calibri" pitchFamily="34" charset="0"/>
              </a:rPr>
              <a:t>ISO-Webseiten- Updates</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hape 223"/>
          <p:cNvSpPr txBox="1">
            <a:spLocks noGrp="1"/>
          </p:cNvSpPr>
          <p:nvPr>
            <p:ph type="title"/>
          </p:nvPr>
        </p:nvSpPr>
        <p:spPr bwMode="auto">
          <a:xfrm>
            <a:off x="250825" y="333375"/>
            <a:ext cx="8229600" cy="752475"/>
          </a:xfrm>
          <a:noFill/>
          <a:ln>
            <a:miter lim="800000"/>
            <a:headEnd/>
            <a:tailEnd/>
          </a:ln>
        </p:spPr>
        <p:txBody>
          <a:bodyPr vert="horz" wrap="square" lIns="82100" tIns="41050" rIns="82100" bIns="41050" numCol="1" anchor="b" compatLnSpc="1">
            <a:prstTxWarp prst="textNoShape">
              <a:avLst/>
            </a:prstTxWarp>
          </a:bodyPr>
          <a:lstStyle/>
          <a:p>
            <a:pPr algn="l"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ISO9001:2015 Zeitlicher Ablauf</a:t>
            </a:r>
          </a:p>
        </p:txBody>
      </p:sp>
      <p:grpSp>
        <p:nvGrpSpPr>
          <p:cNvPr id="51202" name="Shape 224"/>
          <p:cNvGrpSpPr>
            <a:grpSpLocks/>
          </p:cNvGrpSpPr>
          <p:nvPr/>
        </p:nvGrpSpPr>
        <p:grpSpPr bwMode="auto">
          <a:xfrm>
            <a:off x="576263" y="2060575"/>
            <a:ext cx="7991475" cy="3883025"/>
            <a:chOff x="9127" y="0"/>
            <a:chExt cx="7991870" cy="3883395"/>
          </a:xfrm>
        </p:grpSpPr>
        <p:sp>
          <p:nvSpPr>
            <p:cNvPr id="51213" name="Shape 225"/>
            <p:cNvSpPr>
              <a:spLocks noChangeArrowheads="1"/>
            </p:cNvSpPr>
            <p:nvPr/>
          </p:nvSpPr>
          <p:spPr bwMode="auto">
            <a:xfrm>
              <a:off x="9127" y="0"/>
              <a:ext cx="2364166" cy="782319"/>
            </a:xfrm>
            <a:prstGeom prst="roundRect">
              <a:avLst>
                <a:gd name="adj" fmla="val 10000"/>
              </a:avLst>
            </a:prstGeom>
            <a:solidFill>
              <a:srgbClr val="F7F6F2"/>
            </a:solidFill>
            <a:ln w="9525">
              <a:noFill/>
              <a:round/>
              <a:headEnd/>
              <a:tailEnd/>
            </a:ln>
          </p:spPr>
          <p:txBody>
            <a:bodyPr lIns="91425" tIns="91425" rIns="91425" bIns="91425" anchor="ctr"/>
            <a:lstStyle/>
            <a:p>
              <a:endParaRPr lang="de-DE"/>
            </a:p>
          </p:txBody>
        </p:sp>
        <p:sp>
          <p:nvSpPr>
            <p:cNvPr id="51214" name="Shape 226"/>
            <p:cNvSpPr txBox="1">
              <a:spLocks noChangeArrowheads="1"/>
            </p:cNvSpPr>
            <p:nvPr/>
          </p:nvSpPr>
          <p:spPr bwMode="auto">
            <a:xfrm>
              <a:off x="32041" y="22913"/>
              <a:ext cx="1962674" cy="736494"/>
            </a:xfrm>
            <a:prstGeom prst="rect">
              <a:avLst/>
            </a:prstGeom>
            <a:noFill/>
            <a:ln w="9525">
              <a:noFill/>
              <a:miter lim="800000"/>
              <a:headEnd/>
              <a:tailEnd/>
            </a:ln>
          </p:spPr>
          <p:txBody>
            <a:bodyPr lIns="76200" tIns="76200" rIns="76200" bIns="76200" anchor="ctr"/>
            <a:lstStyle/>
            <a:p>
              <a:pPr>
                <a:lnSpc>
                  <a:spcPct val="90000"/>
                </a:lnSpc>
                <a:buSzPct val="25000"/>
              </a:pPr>
              <a:r>
                <a:rPr lang="de-DE" sz="2000" b="1">
                  <a:latin typeface="Calibri" pitchFamily="34" charset="0"/>
                  <a:sym typeface="Calibri" pitchFamily="34" charset="0"/>
                </a:rPr>
                <a:t>Juni 2013 CD</a:t>
              </a:r>
            </a:p>
            <a:p>
              <a:pPr>
                <a:lnSpc>
                  <a:spcPct val="90000"/>
                </a:lnSpc>
                <a:spcBef>
                  <a:spcPts val="700"/>
                </a:spcBef>
                <a:spcAft>
                  <a:spcPts val="488"/>
                </a:spcAft>
                <a:buSzPct val="25000"/>
              </a:pPr>
              <a:r>
                <a:rPr lang="de-DE" sz="1600" b="1">
                  <a:latin typeface="Calibri" pitchFamily="34" charset="0"/>
                  <a:sym typeface="Calibri" pitchFamily="34" charset="0"/>
                </a:rPr>
                <a:t>(Komittee-Entwurf) </a:t>
              </a:r>
            </a:p>
          </p:txBody>
        </p:sp>
        <p:sp>
          <p:nvSpPr>
            <p:cNvPr id="51215" name="Shape 227"/>
            <p:cNvSpPr>
              <a:spLocks noChangeArrowheads="1"/>
            </p:cNvSpPr>
            <p:nvPr/>
          </p:nvSpPr>
          <p:spPr bwMode="auto">
            <a:xfrm>
              <a:off x="1830553" y="885954"/>
              <a:ext cx="2521974" cy="922825"/>
            </a:xfrm>
            <a:prstGeom prst="roundRect">
              <a:avLst>
                <a:gd name="adj" fmla="val 10000"/>
              </a:avLst>
            </a:prstGeom>
            <a:solidFill>
              <a:srgbClr val="FF9999"/>
            </a:solidFill>
            <a:ln w="9525">
              <a:noFill/>
              <a:round/>
              <a:headEnd/>
              <a:tailEnd/>
            </a:ln>
          </p:spPr>
          <p:txBody>
            <a:bodyPr lIns="91425" tIns="91425" rIns="91425" bIns="91425" anchor="ctr"/>
            <a:lstStyle/>
            <a:p>
              <a:endParaRPr lang="de-DE"/>
            </a:p>
          </p:txBody>
        </p:sp>
        <p:sp>
          <p:nvSpPr>
            <p:cNvPr id="51216" name="Shape 228"/>
            <p:cNvSpPr txBox="1">
              <a:spLocks noChangeArrowheads="1"/>
            </p:cNvSpPr>
            <p:nvPr/>
          </p:nvSpPr>
          <p:spPr bwMode="auto">
            <a:xfrm>
              <a:off x="1854525" y="990598"/>
              <a:ext cx="2039699" cy="794138"/>
            </a:xfrm>
            <a:prstGeom prst="rect">
              <a:avLst/>
            </a:prstGeom>
            <a:noFill/>
            <a:ln w="9525">
              <a:noFill/>
              <a:miter lim="800000"/>
              <a:headEnd/>
              <a:tailEnd/>
            </a:ln>
          </p:spPr>
          <p:txBody>
            <a:bodyPr lIns="76200" tIns="76200" rIns="76200" bIns="76200" anchor="ctr"/>
            <a:lstStyle/>
            <a:p>
              <a:pPr>
                <a:lnSpc>
                  <a:spcPct val="90000"/>
                </a:lnSpc>
                <a:buSzPct val="25000"/>
              </a:pPr>
              <a:r>
                <a:rPr lang="de-DE" sz="2000" b="1" dirty="0">
                  <a:latin typeface="Calibri" pitchFamily="34" charset="0"/>
                  <a:sym typeface="Calibri" pitchFamily="34" charset="0"/>
                </a:rPr>
                <a:t>Mai 2014 DIS </a:t>
              </a:r>
            </a:p>
            <a:p>
              <a:pPr>
                <a:lnSpc>
                  <a:spcPct val="90000"/>
                </a:lnSpc>
                <a:spcBef>
                  <a:spcPts val="700"/>
                </a:spcBef>
                <a:spcAft>
                  <a:spcPts val="488"/>
                </a:spcAft>
                <a:buSzPct val="25000"/>
              </a:pPr>
              <a:r>
                <a:rPr lang="de-DE" b="1" dirty="0">
                  <a:latin typeface="Calibri" pitchFamily="34" charset="0"/>
                  <a:sym typeface="Calibri" pitchFamily="34" charset="0"/>
                </a:rPr>
                <a:t>(Entwurf des internationalen Standards) </a:t>
              </a:r>
            </a:p>
          </p:txBody>
        </p:sp>
        <p:sp>
          <p:nvSpPr>
            <p:cNvPr id="51217" name="Shape 229"/>
            <p:cNvSpPr>
              <a:spLocks noChangeArrowheads="1"/>
            </p:cNvSpPr>
            <p:nvPr/>
          </p:nvSpPr>
          <p:spPr bwMode="auto">
            <a:xfrm>
              <a:off x="3802432" y="1998711"/>
              <a:ext cx="3217105" cy="787934"/>
            </a:xfrm>
            <a:prstGeom prst="roundRect">
              <a:avLst>
                <a:gd name="adj" fmla="val 10000"/>
              </a:avLst>
            </a:prstGeom>
            <a:solidFill>
              <a:srgbClr val="FFFF99"/>
            </a:solidFill>
            <a:ln w="9525">
              <a:noFill/>
              <a:round/>
              <a:headEnd/>
              <a:tailEnd/>
            </a:ln>
          </p:spPr>
          <p:txBody>
            <a:bodyPr lIns="91425" tIns="91425" rIns="91425" bIns="91425" anchor="ctr"/>
            <a:lstStyle/>
            <a:p>
              <a:endParaRPr lang="de-DE"/>
            </a:p>
          </p:txBody>
        </p:sp>
        <p:sp>
          <p:nvSpPr>
            <p:cNvPr id="51218" name="Shape 230"/>
            <p:cNvSpPr txBox="1">
              <a:spLocks noChangeArrowheads="1"/>
            </p:cNvSpPr>
            <p:nvPr/>
          </p:nvSpPr>
          <p:spPr bwMode="auto">
            <a:xfrm>
              <a:off x="3825510" y="2021790"/>
              <a:ext cx="2620842" cy="741778"/>
            </a:xfrm>
            <a:prstGeom prst="rect">
              <a:avLst/>
            </a:prstGeom>
            <a:noFill/>
            <a:ln w="9525">
              <a:noFill/>
              <a:miter lim="800000"/>
              <a:headEnd/>
              <a:tailEnd/>
            </a:ln>
          </p:spPr>
          <p:txBody>
            <a:bodyPr lIns="76200" tIns="76200" rIns="76200" bIns="76200" anchor="ctr"/>
            <a:lstStyle/>
            <a:p>
              <a:pPr>
                <a:lnSpc>
                  <a:spcPct val="90000"/>
                </a:lnSpc>
                <a:buSzPct val="25000"/>
              </a:pPr>
              <a:r>
                <a:rPr lang="de-DE" sz="2000" b="1">
                  <a:latin typeface="Calibri" pitchFamily="34" charset="0"/>
                  <a:sym typeface="Calibri" pitchFamily="34" charset="0"/>
                </a:rPr>
                <a:t>Juli 2015 FDIS </a:t>
              </a:r>
            </a:p>
            <a:p>
              <a:pPr>
                <a:lnSpc>
                  <a:spcPct val="90000"/>
                </a:lnSpc>
                <a:spcBef>
                  <a:spcPts val="700"/>
                </a:spcBef>
                <a:spcAft>
                  <a:spcPts val="488"/>
                </a:spcAft>
                <a:buSzPct val="25000"/>
              </a:pPr>
              <a:r>
                <a:rPr lang="de-DE" b="1">
                  <a:latin typeface="Calibri" pitchFamily="34" charset="0"/>
                  <a:sym typeface="Calibri" pitchFamily="34" charset="0"/>
                </a:rPr>
                <a:t>(Finaler Entwurf des internationalen Standards)</a:t>
              </a:r>
            </a:p>
          </p:txBody>
        </p:sp>
        <p:sp>
          <p:nvSpPr>
            <p:cNvPr id="51219" name="Shape 231"/>
            <p:cNvSpPr>
              <a:spLocks noChangeArrowheads="1"/>
            </p:cNvSpPr>
            <p:nvPr/>
          </p:nvSpPr>
          <p:spPr bwMode="auto">
            <a:xfrm>
              <a:off x="4871758" y="2989315"/>
              <a:ext cx="2925523" cy="894080"/>
            </a:xfrm>
            <a:prstGeom prst="roundRect">
              <a:avLst>
                <a:gd name="adj" fmla="val 10000"/>
              </a:avLst>
            </a:prstGeom>
            <a:solidFill>
              <a:srgbClr val="99FF99"/>
            </a:solidFill>
            <a:ln w="9525">
              <a:solidFill>
                <a:srgbClr val="FBD4B4"/>
              </a:solidFill>
              <a:round/>
              <a:headEnd/>
              <a:tailEnd/>
            </a:ln>
          </p:spPr>
          <p:txBody>
            <a:bodyPr lIns="91425" tIns="91425" rIns="91425" bIns="91425" anchor="ctr"/>
            <a:lstStyle/>
            <a:p>
              <a:endParaRPr lang="de-DE"/>
            </a:p>
          </p:txBody>
        </p:sp>
        <p:sp>
          <p:nvSpPr>
            <p:cNvPr id="51220" name="Shape 232"/>
            <p:cNvSpPr txBox="1">
              <a:spLocks noChangeArrowheads="1"/>
            </p:cNvSpPr>
            <p:nvPr/>
          </p:nvSpPr>
          <p:spPr bwMode="auto">
            <a:xfrm>
              <a:off x="4897946" y="3015501"/>
              <a:ext cx="2369246" cy="841705"/>
            </a:xfrm>
            <a:prstGeom prst="rect">
              <a:avLst/>
            </a:prstGeom>
            <a:noFill/>
            <a:ln w="9525">
              <a:noFill/>
              <a:miter lim="800000"/>
              <a:headEnd/>
              <a:tailEnd/>
            </a:ln>
          </p:spPr>
          <p:txBody>
            <a:bodyPr lIns="76200" tIns="76200" rIns="76200" bIns="76200" anchor="ctr"/>
            <a:lstStyle/>
            <a:p>
              <a:pPr>
                <a:lnSpc>
                  <a:spcPct val="90000"/>
                </a:lnSpc>
                <a:buSzPct val="25000"/>
              </a:pPr>
              <a:r>
                <a:rPr lang="de-DE" sz="2000" b="1">
                  <a:latin typeface="Calibri" pitchFamily="34" charset="0"/>
                  <a:sym typeface="Calibri" pitchFamily="34" charset="0"/>
                </a:rPr>
                <a:t>September 2015 </a:t>
              </a:r>
            </a:p>
            <a:p>
              <a:pPr>
                <a:lnSpc>
                  <a:spcPct val="90000"/>
                </a:lnSpc>
                <a:spcBef>
                  <a:spcPts val="700"/>
                </a:spcBef>
                <a:spcAft>
                  <a:spcPts val="563"/>
                </a:spcAft>
                <a:buSzPct val="25000"/>
              </a:pPr>
              <a:r>
                <a:rPr lang="de-DE" sz="1600" b="1">
                  <a:latin typeface="Calibri" pitchFamily="34" charset="0"/>
                  <a:sym typeface="Calibri" pitchFamily="34" charset="0"/>
                </a:rPr>
                <a:t>Veröffentlichter  internationaler Standard</a:t>
              </a:r>
            </a:p>
          </p:txBody>
        </p:sp>
        <p:sp>
          <p:nvSpPr>
            <p:cNvPr id="51221" name="Shape 233"/>
            <p:cNvSpPr>
              <a:spLocks noChangeArrowheads="1"/>
            </p:cNvSpPr>
            <p:nvPr/>
          </p:nvSpPr>
          <p:spPr bwMode="auto">
            <a:xfrm>
              <a:off x="4000001" y="304803"/>
              <a:ext cx="581151" cy="581151"/>
            </a:xfrm>
            <a:prstGeom prst="downArrow">
              <a:avLst>
                <a:gd name="adj1" fmla="val 55000"/>
                <a:gd name="adj2" fmla="val 45000"/>
              </a:avLst>
            </a:prstGeom>
            <a:solidFill>
              <a:srgbClr val="DAEEF3">
                <a:alpha val="89803"/>
              </a:srgbClr>
            </a:solidFill>
            <a:ln w="9525">
              <a:solidFill>
                <a:srgbClr val="DAEEF3">
                  <a:alpha val="89803"/>
                </a:srgbClr>
              </a:solidFill>
              <a:round/>
              <a:headEnd/>
              <a:tailEnd/>
            </a:ln>
          </p:spPr>
          <p:txBody>
            <a:bodyPr lIns="91425" tIns="91425" rIns="91425" bIns="91425" anchor="ctr"/>
            <a:lstStyle/>
            <a:p>
              <a:endParaRPr lang="de-DE"/>
            </a:p>
          </p:txBody>
        </p:sp>
        <p:sp>
          <p:nvSpPr>
            <p:cNvPr id="51222" name="Shape 234"/>
            <p:cNvSpPr txBox="1">
              <a:spLocks noChangeArrowheads="1"/>
            </p:cNvSpPr>
            <p:nvPr/>
          </p:nvSpPr>
          <p:spPr bwMode="auto">
            <a:xfrm>
              <a:off x="4130760" y="304803"/>
              <a:ext cx="319633" cy="437317"/>
            </a:xfrm>
            <a:prstGeom prst="rect">
              <a:avLst/>
            </a:prstGeom>
            <a:noFill/>
            <a:ln w="9525">
              <a:noFill/>
              <a:miter lim="800000"/>
              <a:headEnd/>
              <a:tailEnd/>
            </a:ln>
          </p:spPr>
          <p:txBody>
            <a:bodyPr lIns="25400" tIns="25400" rIns="25400" bIns="25400" anchor="ctr"/>
            <a:lstStyle/>
            <a:p>
              <a:pPr algn="ctr">
                <a:lnSpc>
                  <a:spcPct val="90000"/>
                </a:lnSpc>
                <a:spcAft>
                  <a:spcPts val="700"/>
                </a:spcAft>
              </a:pPr>
              <a:endParaRPr lang="de-DE" sz="2000" b="1">
                <a:latin typeface="Calibri" pitchFamily="34" charset="0"/>
                <a:sym typeface="Calibri" pitchFamily="34" charset="0"/>
              </a:endParaRPr>
            </a:p>
          </p:txBody>
        </p:sp>
        <p:sp>
          <p:nvSpPr>
            <p:cNvPr id="51223" name="Shape 235"/>
            <p:cNvSpPr>
              <a:spLocks noChangeArrowheads="1"/>
            </p:cNvSpPr>
            <p:nvPr/>
          </p:nvSpPr>
          <p:spPr bwMode="auto">
            <a:xfrm>
              <a:off x="6657847" y="1295400"/>
              <a:ext cx="581151" cy="581151"/>
            </a:xfrm>
            <a:prstGeom prst="downArrow">
              <a:avLst>
                <a:gd name="adj1" fmla="val 55000"/>
                <a:gd name="adj2" fmla="val 45000"/>
              </a:avLst>
            </a:prstGeom>
            <a:solidFill>
              <a:srgbClr val="E3F9DB">
                <a:alpha val="89803"/>
              </a:srgbClr>
            </a:solidFill>
            <a:ln w="9525">
              <a:solidFill>
                <a:srgbClr val="DAEEF3">
                  <a:alpha val="89803"/>
                </a:srgbClr>
              </a:solidFill>
              <a:round/>
              <a:headEnd/>
              <a:tailEnd/>
            </a:ln>
          </p:spPr>
          <p:txBody>
            <a:bodyPr lIns="91425" tIns="91425" rIns="91425" bIns="91425" anchor="ctr"/>
            <a:lstStyle/>
            <a:p>
              <a:endParaRPr lang="de-DE"/>
            </a:p>
          </p:txBody>
        </p:sp>
        <p:sp>
          <p:nvSpPr>
            <p:cNvPr id="51224" name="Shape 236"/>
            <p:cNvSpPr txBox="1">
              <a:spLocks noChangeArrowheads="1"/>
            </p:cNvSpPr>
            <p:nvPr/>
          </p:nvSpPr>
          <p:spPr bwMode="auto">
            <a:xfrm>
              <a:off x="6788607" y="1295400"/>
              <a:ext cx="319633" cy="437317"/>
            </a:xfrm>
            <a:prstGeom prst="rect">
              <a:avLst/>
            </a:prstGeom>
            <a:noFill/>
            <a:ln w="9525">
              <a:noFill/>
              <a:miter lim="800000"/>
              <a:headEnd/>
              <a:tailEnd/>
            </a:ln>
          </p:spPr>
          <p:txBody>
            <a:bodyPr lIns="25400" tIns="25400" rIns="25400" bIns="25400" anchor="ctr"/>
            <a:lstStyle/>
            <a:p>
              <a:pPr algn="ctr">
                <a:lnSpc>
                  <a:spcPct val="90000"/>
                </a:lnSpc>
                <a:spcAft>
                  <a:spcPts val="700"/>
                </a:spcAft>
              </a:pPr>
              <a:endParaRPr lang="de-DE" sz="2000" b="1">
                <a:latin typeface="Calibri" pitchFamily="34" charset="0"/>
                <a:sym typeface="Calibri" pitchFamily="34" charset="0"/>
              </a:endParaRPr>
            </a:p>
          </p:txBody>
        </p:sp>
        <p:sp>
          <p:nvSpPr>
            <p:cNvPr id="51225" name="Shape 237"/>
            <p:cNvSpPr>
              <a:spLocks noChangeArrowheads="1"/>
            </p:cNvSpPr>
            <p:nvPr/>
          </p:nvSpPr>
          <p:spPr bwMode="auto">
            <a:xfrm>
              <a:off x="7419846" y="2285999"/>
              <a:ext cx="581151" cy="581151"/>
            </a:xfrm>
            <a:prstGeom prst="downArrow">
              <a:avLst>
                <a:gd name="adj1" fmla="val 55000"/>
                <a:gd name="adj2" fmla="val 45000"/>
              </a:avLst>
            </a:prstGeom>
            <a:solidFill>
              <a:srgbClr val="FEE4DE">
                <a:alpha val="89803"/>
              </a:srgbClr>
            </a:solidFill>
            <a:ln w="9525">
              <a:solidFill>
                <a:srgbClr val="DAEEF3">
                  <a:alpha val="89803"/>
                </a:srgbClr>
              </a:solidFill>
              <a:round/>
              <a:headEnd/>
              <a:tailEnd/>
            </a:ln>
          </p:spPr>
          <p:txBody>
            <a:bodyPr lIns="91425" tIns="91425" rIns="91425" bIns="91425" anchor="ctr"/>
            <a:lstStyle/>
            <a:p>
              <a:endParaRPr lang="de-DE"/>
            </a:p>
          </p:txBody>
        </p:sp>
        <p:sp>
          <p:nvSpPr>
            <p:cNvPr id="51226" name="Shape 238"/>
            <p:cNvSpPr txBox="1">
              <a:spLocks noChangeArrowheads="1"/>
            </p:cNvSpPr>
            <p:nvPr/>
          </p:nvSpPr>
          <p:spPr bwMode="auto">
            <a:xfrm>
              <a:off x="7550604" y="2285999"/>
              <a:ext cx="319633" cy="437317"/>
            </a:xfrm>
            <a:prstGeom prst="rect">
              <a:avLst/>
            </a:prstGeom>
            <a:noFill/>
            <a:ln w="9525">
              <a:noFill/>
              <a:miter lim="800000"/>
              <a:headEnd/>
              <a:tailEnd/>
            </a:ln>
          </p:spPr>
          <p:txBody>
            <a:bodyPr lIns="25400" tIns="25400" rIns="25400" bIns="25400" anchor="ctr"/>
            <a:lstStyle/>
            <a:p>
              <a:pPr algn="ctr">
                <a:lnSpc>
                  <a:spcPct val="90000"/>
                </a:lnSpc>
                <a:spcAft>
                  <a:spcPts val="700"/>
                </a:spcAft>
              </a:pPr>
              <a:endParaRPr lang="de-DE" sz="2000" b="1">
                <a:latin typeface="Calibri" pitchFamily="34" charset="0"/>
                <a:sym typeface="Calibri" pitchFamily="34" charset="0"/>
              </a:endParaRPr>
            </a:p>
          </p:txBody>
        </p:sp>
      </p:grpSp>
      <p:grpSp>
        <p:nvGrpSpPr>
          <p:cNvPr id="51203" name="Shape 239"/>
          <p:cNvGrpSpPr>
            <a:grpSpLocks/>
          </p:cNvGrpSpPr>
          <p:nvPr/>
        </p:nvGrpSpPr>
        <p:grpSpPr bwMode="auto">
          <a:xfrm>
            <a:off x="287338" y="981075"/>
            <a:ext cx="8569325" cy="1439863"/>
            <a:chOff x="0" y="38404"/>
            <a:chExt cx="8568951" cy="1439999"/>
          </a:xfrm>
        </p:grpSpPr>
        <p:sp>
          <p:nvSpPr>
            <p:cNvPr id="51206" name="Shape 240"/>
            <p:cNvSpPr>
              <a:spLocks noChangeArrowheads="1"/>
            </p:cNvSpPr>
            <p:nvPr/>
          </p:nvSpPr>
          <p:spPr bwMode="auto">
            <a:xfrm>
              <a:off x="0" y="38404"/>
              <a:ext cx="8568951" cy="1439999"/>
            </a:xfrm>
            <a:prstGeom prst="rightArrow">
              <a:avLst>
                <a:gd name="adj1" fmla="val 50000"/>
                <a:gd name="adj2" fmla="val 50002"/>
              </a:avLst>
            </a:prstGeom>
            <a:gradFill rotWithShape="0">
              <a:gsLst>
                <a:gs pos="0">
                  <a:srgbClr val="2D5D97"/>
                </a:gs>
                <a:gs pos="80000">
                  <a:srgbClr val="3B7BC8"/>
                </a:gs>
                <a:gs pos="100000">
                  <a:srgbClr val="3A7CCA"/>
                </a:gs>
              </a:gsLst>
              <a:lin ang="16200000"/>
            </a:gradFill>
            <a:ln w="9525">
              <a:noFill/>
              <a:miter lim="800000"/>
              <a:headEnd/>
              <a:tailEnd/>
            </a:ln>
          </p:spPr>
          <p:txBody>
            <a:bodyPr lIns="91425" tIns="91425" rIns="91425" bIns="91425" anchor="ctr"/>
            <a:lstStyle/>
            <a:p>
              <a:endParaRPr lang="de-DE"/>
            </a:p>
          </p:txBody>
        </p:sp>
        <p:sp>
          <p:nvSpPr>
            <p:cNvPr id="51207" name="Shape 241"/>
            <p:cNvSpPr>
              <a:spLocks noChangeArrowheads="1"/>
            </p:cNvSpPr>
            <p:nvPr/>
          </p:nvSpPr>
          <p:spPr bwMode="auto">
            <a:xfrm>
              <a:off x="4885946" y="439689"/>
              <a:ext cx="1904403" cy="719999"/>
            </a:xfrm>
            <a:prstGeom prst="rect">
              <a:avLst/>
            </a:prstGeom>
            <a:noFill/>
            <a:ln w="9525">
              <a:noFill/>
              <a:miter lim="800000"/>
              <a:headEnd/>
              <a:tailEnd/>
            </a:ln>
          </p:spPr>
          <p:txBody>
            <a:bodyPr lIns="91425" tIns="91425" rIns="91425" bIns="91425" anchor="ctr"/>
            <a:lstStyle/>
            <a:p>
              <a:endParaRPr lang="de-DE"/>
            </a:p>
          </p:txBody>
        </p:sp>
        <p:sp>
          <p:nvSpPr>
            <p:cNvPr id="51208" name="Shape 242"/>
            <p:cNvSpPr txBox="1">
              <a:spLocks noChangeArrowheads="1"/>
            </p:cNvSpPr>
            <p:nvPr/>
          </p:nvSpPr>
          <p:spPr bwMode="auto">
            <a:xfrm>
              <a:off x="4885946" y="439689"/>
              <a:ext cx="1904403" cy="719999"/>
            </a:xfrm>
            <a:prstGeom prst="rect">
              <a:avLst/>
            </a:prstGeom>
            <a:noFill/>
            <a:ln w="9525">
              <a:noFill/>
              <a:miter lim="800000"/>
              <a:headEnd/>
              <a:tailEnd/>
            </a:ln>
          </p:spPr>
          <p:txBody>
            <a:bodyPr lIns="0" tIns="203200" rIns="0" bIns="203200" anchor="ctr"/>
            <a:lstStyle/>
            <a:p>
              <a:pPr algn="ctr">
                <a:lnSpc>
                  <a:spcPct val="90000"/>
                </a:lnSpc>
                <a:spcAft>
                  <a:spcPts val="700"/>
                </a:spcAft>
                <a:buSzPct val="25000"/>
              </a:pPr>
              <a:r>
                <a:rPr lang="de-DE" sz="2000" b="1">
                  <a:solidFill>
                    <a:srgbClr val="FFFFFF"/>
                  </a:solidFill>
                  <a:latin typeface="Calibri" pitchFamily="34" charset="0"/>
                  <a:sym typeface="Calibri" pitchFamily="34" charset="0"/>
                </a:rPr>
                <a:t>2015</a:t>
              </a:r>
            </a:p>
          </p:txBody>
        </p:sp>
        <p:sp>
          <p:nvSpPr>
            <p:cNvPr id="51209" name="Shape 243"/>
            <p:cNvSpPr>
              <a:spLocks noChangeArrowheads="1"/>
            </p:cNvSpPr>
            <p:nvPr/>
          </p:nvSpPr>
          <p:spPr bwMode="auto">
            <a:xfrm>
              <a:off x="2448158" y="439689"/>
              <a:ext cx="1904403" cy="719999"/>
            </a:xfrm>
            <a:prstGeom prst="rect">
              <a:avLst/>
            </a:prstGeom>
            <a:noFill/>
            <a:ln w="9525">
              <a:noFill/>
              <a:miter lim="800000"/>
              <a:headEnd/>
              <a:tailEnd/>
            </a:ln>
          </p:spPr>
          <p:txBody>
            <a:bodyPr lIns="91425" tIns="91425" rIns="91425" bIns="91425" anchor="ctr"/>
            <a:lstStyle/>
            <a:p>
              <a:endParaRPr lang="de-DE"/>
            </a:p>
          </p:txBody>
        </p:sp>
        <p:sp>
          <p:nvSpPr>
            <p:cNvPr id="51210" name="Shape 244"/>
            <p:cNvSpPr txBox="1">
              <a:spLocks noChangeArrowheads="1"/>
            </p:cNvSpPr>
            <p:nvPr/>
          </p:nvSpPr>
          <p:spPr bwMode="auto">
            <a:xfrm>
              <a:off x="2448158" y="439689"/>
              <a:ext cx="1904403" cy="719999"/>
            </a:xfrm>
            <a:prstGeom prst="rect">
              <a:avLst/>
            </a:prstGeom>
            <a:noFill/>
            <a:ln w="9525">
              <a:noFill/>
              <a:miter lim="800000"/>
              <a:headEnd/>
              <a:tailEnd/>
            </a:ln>
          </p:spPr>
          <p:txBody>
            <a:bodyPr lIns="0" tIns="203200" rIns="0" bIns="203200" anchor="ctr"/>
            <a:lstStyle/>
            <a:p>
              <a:pPr algn="ctr">
                <a:lnSpc>
                  <a:spcPct val="90000"/>
                </a:lnSpc>
                <a:spcAft>
                  <a:spcPts val="700"/>
                </a:spcAft>
                <a:buSzPct val="25000"/>
              </a:pPr>
              <a:r>
                <a:rPr lang="de-DE" sz="2000" b="1">
                  <a:solidFill>
                    <a:srgbClr val="FFFFFF"/>
                  </a:solidFill>
                  <a:latin typeface="Calibri" pitchFamily="34" charset="0"/>
                  <a:sym typeface="Calibri" pitchFamily="34" charset="0"/>
                </a:rPr>
                <a:t>2014</a:t>
              </a:r>
            </a:p>
          </p:txBody>
        </p:sp>
        <p:sp>
          <p:nvSpPr>
            <p:cNvPr id="51211" name="Shape 245"/>
            <p:cNvSpPr>
              <a:spLocks noChangeArrowheads="1"/>
            </p:cNvSpPr>
            <p:nvPr/>
          </p:nvSpPr>
          <p:spPr bwMode="auto">
            <a:xfrm>
              <a:off x="0" y="417847"/>
              <a:ext cx="1904403" cy="719999"/>
            </a:xfrm>
            <a:prstGeom prst="rect">
              <a:avLst/>
            </a:prstGeom>
            <a:noFill/>
            <a:ln w="9525">
              <a:noFill/>
              <a:miter lim="800000"/>
              <a:headEnd/>
              <a:tailEnd/>
            </a:ln>
          </p:spPr>
          <p:txBody>
            <a:bodyPr lIns="91425" tIns="91425" rIns="91425" bIns="91425" anchor="ctr"/>
            <a:lstStyle/>
            <a:p>
              <a:endParaRPr lang="de-DE"/>
            </a:p>
          </p:txBody>
        </p:sp>
        <p:sp>
          <p:nvSpPr>
            <p:cNvPr id="51212" name="Shape 246"/>
            <p:cNvSpPr txBox="1">
              <a:spLocks noChangeArrowheads="1"/>
            </p:cNvSpPr>
            <p:nvPr/>
          </p:nvSpPr>
          <p:spPr bwMode="auto">
            <a:xfrm>
              <a:off x="0" y="417847"/>
              <a:ext cx="1904403" cy="719999"/>
            </a:xfrm>
            <a:prstGeom prst="rect">
              <a:avLst/>
            </a:prstGeom>
            <a:noFill/>
            <a:ln w="9525">
              <a:noFill/>
              <a:miter lim="800000"/>
              <a:headEnd/>
              <a:tailEnd/>
            </a:ln>
          </p:spPr>
          <p:txBody>
            <a:bodyPr lIns="0" tIns="203200" rIns="0" bIns="203200" anchor="ctr"/>
            <a:lstStyle/>
            <a:p>
              <a:pPr algn="ctr">
                <a:lnSpc>
                  <a:spcPct val="90000"/>
                </a:lnSpc>
                <a:spcAft>
                  <a:spcPts val="700"/>
                </a:spcAft>
                <a:buSzPct val="25000"/>
              </a:pPr>
              <a:r>
                <a:rPr lang="de-DE" sz="2000" b="1">
                  <a:solidFill>
                    <a:srgbClr val="FFFFFF"/>
                  </a:solidFill>
                  <a:latin typeface="Calibri" pitchFamily="34" charset="0"/>
                  <a:sym typeface="Calibri" pitchFamily="34" charset="0"/>
                </a:rPr>
                <a:t>2013</a:t>
              </a:r>
            </a:p>
          </p:txBody>
        </p:sp>
      </p:grpSp>
      <p:sp>
        <p:nvSpPr>
          <p:cNvPr id="51204" name="Shape 250"/>
          <p:cNvSpPr>
            <a:spLocks noChangeArrowheads="1"/>
          </p:cNvSpPr>
          <p:nvPr/>
        </p:nvSpPr>
        <p:spPr bwMode="auto">
          <a:xfrm>
            <a:off x="3830638" y="2809875"/>
            <a:ext cx="2611437" cy="2287588"/>
          </a:xfrm>
          <a:prstGeom prst="rect">
            <a:avLst/>
          </a:prstGeom>
          <a:noFill/>
          <a:ln w="9525">
            <a:solidFill>
              <a:schemeClr val="tx1">
                <a:alpha val="0"/>
              </a:schemeClr>
            </a:solidFill>
            <a:round/>
            <a:headEnd/>
            <a:tailEnd/>
          </a:ln>
        </p:spPr>
        <p:txBody>
          <a:bodyPr lIns="91425" tIns="91425" rIns="91425" bIns="91425" anchor="ctr"/>
          <a:lstStyle/>
          <a:p>
            <a:endParaRPr lang="de-DE"/>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hape 255"/>
          <p:cNvSpPr txBox="1">
            <a:spLocks noGrp="1"/>
          </p:cNvSpPr>
          <p:nvPr>
            <p:ph type="title"/>
          </p:nvPr>
        </p:nvSpPr>
        <p:spPr bwMode="auto">
          <a:xfrm>
            <a:off x="228600" y="765175"/>
            <a:ext cx="8915400" cy="752475"/>
          </a:xfrm>
          <a:noFill/>
          <a:ln>
            <a:miter lim="800000"/>
            <a:headEnd/>
            <a:tailEnd/>
          </a:ln>
        </p:spPr>
        <p:txBody>
          <a:bodyPr vert="horz" wrap="square" lIns="82100" tIns="41050" rIns="82100" bIns="41050" numCol="1" anchor="b" compatLnSpc="1">
            <a:prstTxWarp prst="textNoShape">
              <a:avLst/>
            </a:prstTxWarp>
          </a:bodyPr>
          <a:lstStyle/>
          <a:p>
            <a:pPr algn="l"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ISO9001:2015 Zertifizierungs-</a:t>
            </a:r>
            <a:br>
              <a:rPr lang="de-DE" sz="3600" b="1" smtClean="0">
                <a:solidFill>
                  <a:srgbClr val="3333CC"/>
                </a:solidFill>
                <a:latin typeface="Calibri" pitchFamily="34" charset="0"/>
                <a:cs typeface="Arial" charset="0"/>
                <a:sym typeface="Calibri" pitchFamily="34" charset="0"/>
              </a:rPr>
            </a:br>
            <a:r>
              <a:rPr lang="de-DE" sz="3600" b="1" smtClean="0">
                <a:solidFill>
                  <a:srgbClr val="3333CC"/>
                </a:solidFill>
                <a:latin typeface="Calibri" pitchFamily="34" charset="0"/>
                <a:cs typeface="Arial" charset="0"/>
                <a:sym typeface="Calibri" pitchFamily="34" charset="0"/>
              </a:rPr>
              <a:t>Übergangsablauf</a:t>
            </a:r>
          </a:p>
        </p:txBody>
      </p:sp>
      <p:sp>
        <p:nvSpPr>
          <p:cNvPr id="256" name="Shape 256"/>
          <p:cNvSpPr/>
          <p:nvPr/>
        </p:nvSpPr>
        <p:spPr>
          <a:xfrm>
            <a:off x="2590800" y="4676775"/>
            <a:ext cx="5638800" cy="1038225"/>
          </a:xfrm>
          <a:prstGeom prst="roundRect">
            <a:avLst>
              <a:gd name="adj" fmla="val 16667"/>
            </a:avLst>
          </a:prstGeom>
          <a:gradFill>
            <a:gsLst>
              <a:gs pos="0">
                <a:srgbClr val="AECCF1"/>
              </a:gs>
              <a:gs pos="50000">
                <a:srgbClr val="CEE0F6"/>
              </a:gs>
              <a:gs pos="100000">
                <a:srgbClr val="E7F1FA"/>
              </a:gs>
            </a:gsLst>
            <a:lin ang="18899999" scaled="0"/>
          </a:gradFill>
          <a:ln>
            <a:noFill/>
          </a:ln>
        </p:spPr>
        <p:txBody>
          <a:bodyPr lIns="82100" tIns="41050" rIns="82100" bIns="41050" anchor="ctr"/>
          <a:lstStyle/>
          <a:p>
            <a:pPr fontAlgn="auto">
              <a:spcBef>
                <a:spcPts val="0"/>
              </a:spcBef>
              <a:spcAft>
                <a:spcPts val="0"/>
              </a:spcAft>
              <a:buSzPct val="25000"/>
              <a:defRPr/>
            </a:pPr>
            <a:r>
              <a:rPr lang="de-DE" sz="1800" b="1" kern="0">
                <a:solidFill>
                  <a:schemeClr val="dk1"/>
                </a:solidFill>
                <a:latin typeface="Calibri"/>
                <a:ea typeface="Calibri"/>
                <a:cs typeface="Calibri"/>
                <a:sym typeface="Calibri"/>
              </a:rPr>
              <a:t>September 2015: Start der dreijährigen Übergangsperiode bis September 2018</a:t>
            </a:r>
            <a:r>
              <a:rPr lang="de-DE" sz="1800" kern="0">
                <a:solidFill>
                  <a:schemeClr val="dk1"/>
                </a:solidFill>
                <a:latin typeface="Calibri"/>
                <a:ea typeface="Calibri"/>
                <a:cs typeface="Calibri"/>
                <a:sym typeface="Calibri"/>
              </a:rPr>
              <a:t> </a:t>
            </a:r>
          </a:p>
          <a:p>
            <a:pPr marL="109538" indent="-109538" fontAlgn="auto">
              <a:spcBef>
                <a:spcPts val="0"/>
              </a:spcBef>
              <a:spcAft>
                <a:spcPts val="0"/>
              </a:spcAft>
              <a:buClr>
                <a:schemeClr val="dk1"/>
              </a:buClr>
              <a:buSzPct val="100000"/>
              <a:buFont typeface="Arial"/>
              <a:buChar char="•"/>
              <a:defRPr/>
            </a:pPr>
            <a:r>
              <a:rPr lang="de-DE" sz="1800" kern="0">
                <a:solidFill>
                  <a:schemeClr val="dk1"/>
                </a:solidFill>
                <a:latin typeface="Calibri"/>
                <a:ea typeface="Calibri"/>
                <a:cs typeface="Calibri"/>
                <a:sym typeface="Calibri"/>
              </a:rPr>
              <a:t>Zertifizierungen der ISO 9001:2008 werden nach September 2018 nicht mehr gültig sein</a:t>
            </a:r>
          </a:p>
        </p:txBody>
      </p:sp>
      <p:grpSp>
        <p:nvGrpSpPr>
          <p:cNvPr id="53251" name="Shape 257"/>
          <p:cNvGrpSpPr>
            <a:grpSpLocks/>
          </p:cNvGrpSpPr>
          <p:nvPr/>
        </p:nvGrpSpPr>
        <p:grpSpPr bwMode="auto">
          <a:xfrm>
            <a:off x="287338" y="1412875"/>
            <a:ext cx="8569325" cy="1439863"/>
            <a:chOff x="0" y="44782"/>
            <a:chExt cx="8568951" cy="1439999"/>
          </a:xfrm>
        </p:grpSpPr>
        <p:sp>
          <p:nvSpPr>
            <p:cNvPr id="53262" name="Shape 258"/>
            <p:cNvSpPr>
              <a:spLocks noChangeArrowheads="1"/>
            </p:cNvSpPr>
            <p:nvPr/>
          </p:nvSpPr>
          <p:spPr bwMode="auto">
            <a:xfrm>
              <a:off x="0" y="44782"/>
              <a:ext cx="8568951" cy="1439999"/>
            </a:xfrm>
            <a:prstGeom prst="rightArrow">
              <a:avLst>
                <a:gd name="adj1" fmla="val 50000"/>
                <a:gd name="adj2" fmla="val 50002"/>
              </a:avLst>
            </a:prstGeom>
            <a:gradFill rotWithShape="0">
              <a:gsLst>
                <a:gs pos="0">
                  <a:srgbClr val="2D5D97"/>
                </a:gs>
                <a:gs pos="80000">
                  <a:srgbClr val="3B7BC8"/>
                </a:gs>
                <a:gs pos="100000">
                  <a:srgbClr val="3A7CCA"/>
                </a:gs>
              </a:gsLst>
              <a:lin ang="16200000"/>
            </a:gradFill>
            <a:ln w="9525">
              <a:noFill/>
              <a:miter lim="800000"/>
              <a:headEnd/>
              <a:tailEnd/>
            </a:ln>
          </p:spPr>
          <p:txBody>
            <a:bodyPr lIns="91425" tIns="91425" rIns="91425" bIns="91425" anchor="ctr"/>
            <a:lstStyle/>
            <a:p>
              <a:endParaRPr lang="de-DE"/>
            </a:p>
          </p:txBody>
        </p:sp>
        <p:sp>
          <p:nvSpPr>
            <p:cNvPr id="53263" name="Shape 259"/>
            <p:cNvSpPr>
              <a:spLocks noChangeArrowheads="1"/>
            </p:cNvSpPr>
            <p:nvPr/>
          </p:nvSpPr>
          <p:spPr bwMode="auto">
            <a:xfrm>
              <a:off x="6009828" y="457200"/>
              <a:ext cx="1631781" cy="719999"/>
            </a:xfrm>
            <a:prstGeom prst="rect">
              <a:avLst/>
            </a:prstGeom>
            <a:noFill/>
            <a:ln w="9525">
              <a:noFill/>
              <a:miter lim="800000"/>
              <a:headEnd/>
              <a:tailEnd/>
            </a:ln>
          </p:spPr>
          <p:txBody>
            <a:bodyPr lIns="91425" tIns="91425" rIns="91425" bIns="91425" anchor="ctr"/>
            <a:lstStyle/>
            <a:p>
              <a:endParaRPr lang="de-DE"/>
            </a:p>
          </p:txBody>
        </p:sp>
        <p:sp>
          <p:nvSpPr>
            <p:cNvPr id="53264" name="Shape 260"/>
            <p:cNvSpPr txBox="1">
              <a:spLocks noChangeArrowheads="1"/>
            </p:cNvSpPr>
            <p:nvPr/>
          </p:nvSpPr>
          <p:spPr bwMode="auto">
            <a:xfrm>
              <a:off x="6009828" y="457200"/>
              <a:ext cx="1631781" cy="719999"/>
            </a:xfrm>
            <a:prstGeom prst="rect">
              <a:avLst/>
            </a:prstGeom>
            <a:noFill/>
            <a:ln w="9525">
              <a:noFill/>
              <a:miter lim="800000"/>
              <a:headEnd/>
              <a:tailEnd/>
            </a:ln>
          </p:spPr>
          <p:txBody>
            <a:bodyPr lIns="0" tIns="203200" rIns="0" bIns="203200" anchor="ctr"/>
            <a:lstStyle/>
            <a:p>
              <a:pPr algn="ctr">
                <a:lnSpc>
                  <a:spcPct val="90000"/>
                </a:lnSpc>
                <a:spcAft>
                  <a:spcPts val="700"/>
                </a:spcAft>
                <a:buSzPct val="25000"/>
              </a:pPr>
              <a:r>
                <a:rPr lang="de-DE" sz="2000" b="1">
                  <a:solidFill>
                    <a:srgbClr val="FFFFFF"/>
                  </a:solidFill>
                  <a:latin typeface="Calibri" pitchFamily="34" charset="0"/>
                  <a:sym typeface="Calibri" pitchFamily="34" charset="0"/>
                </a:rPr>
                <a:t>2018</a:t>
              </a:r>
            </a:p>
          </p:txBody>
        </p:sp>
        <p:sp>
          <p:nvSpPr>
            <p:cNvPr id="53265" name="Shape 261"/>
            <p:cNvSpPr>
              <a:spLocks noChangeArrowheads="1"/>
            </p:cNvSpPr>
            <p:nvPr/>
          </p:nvSpPr>
          <p:spPr bwMode="auto">
            <a:xfrm>
              <a:off x="4181023" y="457200"/>
              <a:ext cx="1631781" cy="719999"/>
            </a:xfrm>
            <a:prstGeom prst="rect">
              <a:avLst/>
            </a:prstGeom>
            <a:noFill/>
            <a:ln w="9525">
              <a:noFill/>
              <a:miter lim="800000"/>
              <a:headEnd/>
              <a:tailEnd/>
            </a:ln>
          </p:spPr>
          <p:txBody>
            <a:bodyPr lIns="91425" tIns="91425" rIns="91425" bIns="91425" anchor="ctr"/>
            <a:lstStyle/>
            <a:p>
              <a:endParaRPr lang="de-DE"/>
            </a:p>
          </p:txBody>
        </p:sp>
        <p:sp>
          <p:nvSpPr>
            <p:cNvPr id="53266" name="Shape 262"/>
            <p:cNvSpPr txBox="1">
              <a:spLocks noChangeArrowheads="1"/>
            </p:cNvSpPr>
            <p:nvPr/>
          </p:nvSpPr>
          <p:spPr bwMode="auto">
            <a:xfrm>
              <a:off x="4181023" y="457200"/>
              <a:ext cx="1631781" cy="719999"/>
            </a:xfrm>
            <a:prstGeom prst="rect">
              <a:avLst/>
            </a:prstGeom>
            <a:noFill/>
            <a:ln w="9525">
              <a:noFill/>
              <a:miter lim="800000"/>
              <a:headEnd/>
              <a:tailEnd/>
            </a:ln>
          </p:spPr>
          <p:txBody>
            <a:bodyPr lIns="0" tIns="203200" rIns="0" bIns="203200" anchor="ctr"/>
            <a:lstStyle/>
            <a:p>
              <a:pPr algn="ctr">
                <a:lnSpc>
                  <a:spcPct val="90000"/>
                </a:lnSpc>
                <a:spcAft>
                  <a:spcPts val="700"/>
                </a:spcAft>
                <a:buSzPct val="25000"/>
              </a:pPr>
              <a:r>
                <a:rPr lang="de-DE" sz="2000" b="1">
                  <a:solidFill>
                    <a:srgbClr val="FFFFFF"/>
                  </a:solidFill>
                  <a:latin typeface="Calibri" pitchFamily="34" charset="0"/>
                  <a:sym typeface="Calibri" pitchFamily="34" charset="0"/>
                </a:rPr>
                <a:t>2017</a:t>
              </a:r>
            </a:p>
          </p:txBody>
        </p:sp>
        <p:sp>
          <p:nvSpPr>
            <p:cNvPr id="53267" name="Shape 263"/>
            <p:cNvSpPr>
              <a:spLocks noChangeArrowheads="1"/>
            </p:cNvSpPr>
            <p:nvPr/>
          </p:nvSpPr>
          <p:spPr bwMode="auto">
            <a:xfrm>
              <a:off x="2092032" y="457200"/>
              <a:ext cx="1631781" cy="719999"/>
            </a:xfrm>
            <a:prstGeom prst="rect">
              <a:avLst/>
            </a:prstGeom>
            <a:noFill/>
            <a:ln w="9525">
              <a:noFill/>
              <a:miter lim="800000"/>
              <a:headEnd/>
              <a:tailEnd/>
            </a:ln>
          </p:spPr>
          <p:txBody>
            <a:bodyPr lIns="91425" tIns="91425" rIns="91425" bIns="91425" anchor="ctr"/>
            <a:lstStyle/>
            <a:p>
              <a:endParaRPr lang="de-DE"/>
            </a:p>
          </p:txBody>
        </p:sp>
        <p:sp>
          <p:nvSpPr>
            <p:cNvPr id="53268" name="Shape 264"/>
            <p:cNvSpPr txBox="1">
              <a:spLocks noChangeArrowheads="1"/>
            </p:cNvSpPr>
            <p:nvPr/>
          </p:nvSpPr>
          <p:spPr bwMode="auto">
            <a:xfrm>
              <a:off x="2092032" y="457200"/>
              <a:ext cx="1631781" cy="719999"/>
            </a:xfrm>
            <a:prstGeom prst="rect">
              <a:avLst/>
            </a:prstGeom>
            <a:noFill/>
            <a:ln w="9525">
              <a:noFill/>
              <a:miter lim="800000"/>
              <a:headEnd/>
              <a:tailEnd/>
            </a:ln>
          </p:spPr>
          <p:txBody>
            <a:bodyPr lIns="0" tIns="203200" rIns="0" bIns="203200" anchor="ctr"/>
            <a:lstStyle/>
            <a:p>
              <a:pPr algn="ctr">
                <a:lnSpc>
                  <a:spcPct val="90000"/>
                </a:lnSpc>
                <a:spcAft>
                  <a:spcPts val="700"/>
                </a:spcAft>
                <a:buSzPct val="25000"/>
              </a:pPr>
              <a:r>
                <a:rPr lang="de-DE" sz="2000" b="1">
                  <a:solidFill>
                    <a:srgbClr val="FFFFFF"/>
                  </a:solidFill>
                  <a:latin typeface="Calibri" pitchFamily="34" charset="0"/>
                  <a:sym typeface="Calibri" pitchFamily="34" charset="0"/>
                </a:rPr>
                <a:t>2016</a:t>
              </a:r>
            </a:p>
          </p:txBody>
        </p:sp>
        <p:sp>
          <p:nvSpPr>
            <p:cNvPr id="53269" name="Shape 265"/>
            <p:cNvSpPr>
              <a:spLocks noChangeArrowheads="1"/>
            </p:cNvSpPr>
            <p:nvPr/>
          </p:nvSpPr>
          <p:spPr bwMode="auto">
            <a:xfrm>
              <a:off x="5" y="457200"/>
              <a:ext cx="1631781" cy="719999"/>
            </a:xfrm>
            <a:prstGeom prst="rect">
              <a:avLst/>
            </a:prstGeom>
            <a:noFill/>
            <a:ln w="9525">
              <a:noFill/>
              <a:miter lim="800000"/>
              <a:headEnd/>
              <a:tailEnd/>
            </a:ln>
          </p:spPr>
          <p:txBody>
            <a:bodyPr lIns="91425" tIns="91425" rIns="91425" bIns="91425" anchor="ctr"/>
            <a:lstStyle/>
            <a:p>
              <a:endParaRPr lang="de-DE"/>
            </a:p>
          </p:txBody>
        </p:sp>
        <p:sp>
          <p:nvSpPr>
            <p:cNvPr id="53270" name="Shape 266"/>
            <p:cNvSpPr txBox="1">
              <a:spLocks noChangeArrowheads="1"/>
            </p:cNvSpPr>
            <p:nvPr/>
          </p:nvSpPr>
          <p:spPr bwMode="auto">
            <a:xfrm>
              <a:off x="5" y="457200"/>
              <a:ext cx="1631781" cy="719999"/>
            </a:xfrm>
            <a:prstGeom prst="rect">
              <a:avLst/>
            </a:prstGeom>
            <a:noFill/>
            <a:ln w="9525">
              <a:noFill/>
              <a:miter lim="800000"/>
              <a:headEnd/>
              <a:tailEnd/>
            </a:ln>
          </p:spPr>
          <p:txBody>
            <a:bodyPr lIns="0" tIns="203200" rIns="0" bIns="203200" anchor="ctr"/>
            <a:lstStyle/>
            <a:p>
              <a:pPr algn="ctr">
                <a:lnSpc>
                  <a:spcPct val="90000"/>
                </a:lnSpc>
                <a:spcAft>
                  <a:spcPts val="700"/>
                </a:spcAft>
                <a:buSzPct val="25000"/>
              </a:pPr>
              <a:r>
                <a:rPr lang="de-DE" sz="2000" b="1">
                  <a:solidFill>
                    <a:srgbClr val="FFFFFF"/>
                  </a:solidFill>
                  <a:latin typeface="Calibri" pitchFamily="34" charset="0"/>
                  <a:sym typeface="Calibri" pitchFamily="34" charset="0"/>
                </a:rPr>
                <a:t>2015</a:t>
              </a:r>
            </a:p>
          </p:txBody>
        </p:sp>
      </p:grpSp>
      <p:grpSp>
        <p:nvGrpSpPr>
          <p:cNvPr id="53252" name="Shape 267"/>
          <p:cNvGrpSpPr>
            <a:grpSpLocks/>
          </p:cNvGrpSpPr>
          <p:nvPr/>
        </p:nvGrpSpPr>
        <p:grpSpPr bwMode="auto">
          <a:xfrm>
            <a:off x="2627313" y="2776538"/>
            <a:ext cx="581025" cy="581025"/>
            <a:chOff x="6657847" y="1295400"/>
            <a:chExt cx="581151" cy="581151"/>
          </a:xfrm>
        </p:grpSpPr>
        <p:sp>
          <p:nvSpPr>
            <p:cNvPr id="53260" name="Shape 268"/>
            <p:cNvSpPr>
              <a:spLocks noChangeArrowheads="1"/>
            </p:cNvSpPr>
            <p:nvPr/>
          </p:nvSpPr>
          <p:spPr bwMode="auto">
            <a:xfrm>
              <a:off x="6657847" y="1295400"/>
              <a:ext cx="581151" cy="581151"/>
            </a:xfrm>
            <a:prstGeom prst="downArrow">
              <a:avLst>
                <a:gd name="adj1" fmla="val 55000"/>
                <a:gd name="adj2" fmla="val 45000"/>
              </a:avLst>
            </a:prstGeom>
            <a:solidFill>
              <a:srgbClr val="DDEBCC">
                <a:alpha val="89803"/>
              </a:srgbClr>
            </a:solidFill>
            <a:ln w="9525">
              <a:solidFill>
                <a:srgbClr val="D5EAEE">
                  <a:alpha val="89803"/>
                </a:srgbClr>
              </a:solidFill>
              <a:round/>
              <a:headEnd/>
              <a:tailEnd/>
            </a:ln>
          </p:spPr>
          <p:txBody>
            <a:bodyPr lIns="91425" tIns="91425" rIns="91425" bIns="91425" anchor="ctr"/>
            <a:lstStyle/>
            <a:p>
              <a:endParaRPr lang="de-DE"/>
            </a:p>
          </p:txBody>
        </p:sp>
        <p:sp>
          <p:nvSpPr>
            <p:cNvPr id="53261" name="Shape 269"/>
            <p:cNvSpPr>
              <a:spLocks noChangeArrowheads="1"/>
            </p:cNvSpPr>
            <p:nvPr/>
          </p:nvSpPr>
          <p:spPr bwMode="auto">
            <a:xfrm>
              <a:off x="6788607" y="1295400"/>
              <a:ext cx="319633" cy="437317"/>
            </a:xfrm>
            <a:prstGeom prst="rect">
              <a:avLst/>
            </a:prstGeom>
            <a:noFill/>
            <a:ln w="9525">
              <a:solidFill>
                <a:srgbClr val="000000"/>
              </a:solidFill>
              <a:round/>
              <a:headEnd/>
              <a:tailEnd/>
            </a:ln>
          </p:spPr>
          <p:txBody>
            <a:bodyPr lIns="25400" tIns="25400" rIns="25400" bIns="25400" anchor="ctr"/>
            <a:lstStyle/>
            <a:p>
              <a:pPr algn="ctr">
                <a:lnSpc>
                  <a:spcPct val="90000"/>
                </a:lnSpc>
                <a:spcAft>
                  <a:spcPts val="700"/>
                </a:spcAft>
              </a:pPr>
              <a:endParaRPr lang="de-DE" sz="2000" b="1">
                <a:latin typeface="Calibri" pitchFamily="34" charset="0"/>
                <a:sym typeface="Calibri" pitchFamily="34" charset="0"/>
              </a:endParaRPr>
            </a:p>
          </p:txBody>
        </p:sp>
      </p:grpSp>
      <p:grpSp>
        <p:nvGrpSpPr>
          <p:cNvPr id="53253" name="Shape 270"/>
          <p:cNvGrpSpPr>
            <a:grpSpLocks/>
          </p:cNvGrpSpPr>
          <p:nvPr/>
        </p:nvGrpSpPr>
        <p:grpSpPr bwMode="auto">
          <a:xfrm>
            <a:off x="7848600" y="3990975"/>
            <a:ext cx="581025" cy="581025"/>
            <a:chOff x="6657847" y="1295400"/>
            <a:chExt cx="581151" cy="581151"/>
          </a:xfrm>
        </p:grpSpPr>
        <p:sp>
          <p:nvSpPr>
            <p:cNvPr id="53258" name="Shape 271"/>
            <p:cNvSpPr>
              <a:spLocks noChangeArrowheads="1"/>
            </p:cNvSpPr>
            <p:nvPr/>
          </p:nvSpPr>
          <p:spPr bwMode="auto">
            <a:xfrm>
              <a:off x="6657847" y="1295400"/>
              <a:ext cx="581151" cy="581151"/>
            </a:xfrm>
            <a:prstGeom prst="downArrow">
              <a:avLst>
                <a:gd name="adj1" fmla="val 55000"/>
                <a:gd name="adj2" fmla="val 45000"/>
              </a:avLst>
            </a:prstGeom>
            <a:solidFill>
              <a:srgbClr val="DDEBCC">
                <a:alpha val="89803"/>
              </a:srgbClr>
            </a:solidFill>
            <a:ln w="9525">
              <a:solidFill>
                <a:srgbClr val="D5EAEE">
                  <a:alpha val="89803"/>
                </a:srgbClr>
              </a:solidFill>
              <a:round/>
              <a:headEnd/>
              <a:tailEnd/>
            </a:ln>
          </p:spPr>
          <p:txBody>
            <a:bodyPr lIns="91425" tIns="91425" rIns="91425" bIns="91425" anchor="ctr"/>
            <a:lstStyle/>
            <a:p>
              <a:endParaRPr lang="de-DE"/>
            </a:p>
          </p:txBody>
        </p:sp>
        <p:sp>
          <p:nvSpPr>
            <p:cNvPr id="53259" name="Shape 272"/>
            <p:cNvSpPr>
              <a:spLocks noChangeArrowheads="1"/>
            </p:cNvSpPr>
            <p:nvPr/>
          </p:nvSpPr>
          <p:spPr bwMode="auto">
            <a:xfrm>
              <a:off x="6788607" y="1295400"/>
              <a:ext cx="319633" cy="437317"/>
            </a:xfrm>
            <a:prstGeom prst="rect">
              <a:avLst/>
            </a:prstGeom>
            <a:noFill/>
            <a:ln w="9525">
              <a:solidFill>
                <a:srgbClr val="000000"/>
              </a:solidFill>
              <a:round/>
              <a:headEnd/>
              <a:tailEnd/>
            </a:ln>
          </p:spPr>
          <p:txBody>
            <a:bodyPr lIns="25400" tIns="25400" rIns="25400" bIns="25400" anchor="ctr"/>
            <a:lstStyle/>
            <a:p>
              <a:pPr algn="ctr">
                <a:lnSpc>
                  <a:spcPct val="90000"/>
                </a:lnSpc>
                <a:spcAft>
                  <a:spcPts val="700"/>
                </a:spcAft>
              </a:pPr>
              <a:endParaRPr lang="de-DE" sz="2000" b="1">
                <a:latin typeface="Calibri" pitchFamily="34" charset="0"/>
                <a:sym typeface="Calibri" pitchFamily="34" charset="0"/>
              </a:endParaRPr>
            </a:p>
          </p:txBody>
        </p:sp>
      </p:grpSp>
      <p:grpSp>
        <p:nvGrpSpPr>
          <p:cNvPr id="53254" name="Shape 273"/>
          <p:cNvGrpSpPr>
            <a:grpSpLocks/>
          </p:cNvGrpSpPr>
          <p:nvPr/>
        </p:nvGrpSpPr>
        <p:grpSpPr bwMode="auto">
          <a:xfrm>
            <a:off x="533400" y="3602038"/>
            <a:ext cx="2455863" cy="893762"/>
            <a:chOff x="4855998" y="2971800"/>
            <a:chExt cx="2925523" cy="894080"/>
          </a:xfrm>
        </p:grpSpPr>
        <p:sp>
          <p:nvSpPr>
            <p:cNvPr id="53256" name="Shape 274"/>
            <p:cNvSpPr>
              <a:spLocks noChangeArrowheads="1"/>
            </p:cNvSpPr>
            <p:nvPr/>
          </p:nvSpPr>
          <p:spPr bwMode="auto">
            <a:xfrm>
              <a:off x="4855998" y="2971800"/>
              <a:ext cx="2925523" cy="894080"/>
            </a:xfrm>
            <a:prstGeom prst="roundRect">
              <a:avLst>
                <a:gd name="adj" fmla="val 10000"/>
              </a:avLst>
            </a:prstGeom>
            <a:solidFill>
              <a:srgbClr val="99FF99"/>
            </a:solidFill>
            <a:ln w="9525">
              <a:solidFill>
                <a:srgbClr val="FBD4B4"/>
              </a:solidFill>
              <a:round/>
              <a:headEnd/>
              <a:tailEnd/>
            </a:ln>
          </p:spPr>
          <p:txBody>
            <a:bodyPr lIns="91425" tIns="91425" rIns="91425" bIns="91425" anchor="ctr"/>
            <a:lstStyle/>
            <a:p>
              <a:endParaRPr lang="de-DE"/>
            </a:p>
          </p:txBody>
        </p:sp>
        <p:sp>
          <p:nvSpPr>
            <p:cNvPr id="53257" name="Shape 275"/>
            <p:cNvSpPr>
              <a:spLocks noChangeArrowheads="1"/>
            </p:cNvSpPr>
            <p:nvPr/>
          </p:nvSpPr>
          <p:spPr bwMode="auto">
            <a:xfrm>
              <a:off x="4882182" y="2997986"/>
              <a:ext cx="2899337" cy="841705"/>
            </a:xfrm>
            <a:prstGeom prst="rect">
              <a:avLst/>
            </a:prstGeom>
            <a:noFill/>
            <a:ln w="9525">
              <a:solidFill>
                <a:srgbClr val="000000"/>
              </a:solidFill>
              <a:round/>
              <a:headEnd/>
              <a:tailEnd/>
            </a:ln>
          </p:spPr>
          <p:txBody>
            <a:bodyPr lIns="76200" tIns="76200" rIns="76200" bIns="76200" anchor="ctr"/>
            <a:lstStyle/>
            <a:p>
              <a:pPr>
                <a:lnSpc>
                  <a:spcPct val="90000"/>
                </a:lnSpc>
                <a:buSzPct val="25000"/>
              </a:pPr>
              <a:r>
                <a:rPr lang="de-DE" sz="2000" b="1">
                  <a:latin typeface="Calibri" pitchFamily="34" charset="0"/>
                  <a:sym typeface="Calibri" pitchFamily="34" charset="0"/>
                </a:rPr>
                <a:t>September 2015 </a:t>
              </a:r>
            </a:p>
            <a:p>
              <a:pPr>
                <a:lnSpc>
                  <a:spcPct val="90000"/>
                </a:lnSpc>
                <a:spcBef>
                  <a:spcPts val="700"/>
                </a:spcBef>
                <a:spcAft>
                  <a:spcPts val="563"/>
                </a:spcAft>
                <a:buSzPct val="25000"/>
              </a:pPr>
              <a:r>
                <a:rPr lang="de-DE" sz="1600" b="1">
                  <a:latin typeface="Calibri" pitchFamily="34" charset="0"/>
                  <a:sym typeface="Calibri" pitchFamily="34" charset="0"/>
                </a:rPr>
                <a:t>Veröffentlichter internationaler Standard</a:t>
              </a:r>
            </a:p>
          </p:txBody>
        </p:sp>
      </p:gr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Shape 113"/>
          <p:cNvSpPr txBox="1">
            <a:spLocks noGrp="1"/>
          </p:cNvSpPr>
          <p:nvPr>
            <p:ph type="title"/>
          </p:nvPr>
        </p:nvSpPr>
        <p:spPr bwMode="auto">
          <a:xfrm>
            <a:off x="323850" y="404813"/>
            <a:ext cx="6048375" cy="566737"/>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Hinweise der ISO Organisation</a:t>
            </a:r>
            <a:r>
              <a:rPr lang="de-DE" sz="1800" b="1" smtClean="0">
                <a:latin typeface="Calibri" pitchFamily="34" charset="0"/>
                <a:cs typeface="Arial" charset="0"/>
                <a:sym typeface="Calibri" pitchFamily="34" charset="0"/>
              </a:rPr>
              <a:t> </a:t>
            </a:r>
          </a:p>
        </p:txBody>
      </p:sp>
      <p:sp>
        <p:nvSpPr>
          <p:cNvPr id="18439" name="Shape 114"/>
          <p:cNvSpPr txBox="1">
            <a:spLocks noGrp="1"/>
          </p:cNvSpPr>
          <p:nvPr>
            <p:ph type="body" idx="1"/>
          </p:nvPr>
        </p:nvSpPr>
        <p:spPr bwMode="auto">
          <a:xfrm>
            <a:off x="323850" y="1628775"/>
            <a:ext cx="8137525" cy="3960813"/>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SzPct val="25000"/>
              <a:buFontTx/>
              <a:buNone/>
            </a:pPr>
            <a:r>
              <a:rPr lang="de-DE" sz="2800" dirty="0" smtClean="0">
                <a:latin typeface="Calibri" pitchFamily="34" charset="0"/>
                <a:cs typeface="Arial" charset="0"/>
                <a:sym typeface="Calibri" pitchFamily="34" charset="0"/>
              </a:rPr>
              <a:t>http://isotc.iso.org/livelink/livelink/open/tc176SC2public</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hape 280"/>
          <p:cNvSpPr txBox="1">
            <a:spLocks noChangeArrowheads="1"/>
          </p:cNvSpPr>
          <p:nvPr/>
        </p:nvSpPr>
        <p:spPr bwMode="auto">
          <a:xfrm>
            <a:off x="614363" y="1524000"/>
            <a:ext cx="8224837" cy="4476750"/>
          </a:xfrm>
          <a:prstGeom prst="rect">
            <a:avLst/>
          </a:prstGeom>
          <a:noFill/>
          <a:ln w="9525">
            <a:noFill/>
            <a:miter lim="800000"/>
            <a:headEnd/>
            <a:tailEnd/>
          </a:ln>
        </p:spPr>
        <p:txBody>
          <a:bodyPr lIns="91425" tIns="45700" rIns="91425" bIns="45700"/>
          <a:lstStyle/>
          <a:p>
            <a:pPr>
              <a:buSzPct val="25000"/>
            </a:pPr>
            <a:r>
              <a:rPr lang="de-DE" sz="2800" dirty="0">
                <a:latin typeface="Calibri" pitchFamily="34" charset="0"/>
                <a:sym typeface="Calibri" pitchFamily="34" charset="0"/>
              </a:rPr>
              <a:t>Die Überarbeitung der ISO 9001 wird andere ähnliche Standards und Dokumente beeinflussen. </a:t>
            </a:r>
          </a:p>
          <a:p>
            <a:pPr>
              <a:spcBef>
                <a:spcPts val="2000"/>
              </a:spcBef>
              <a:buSzPct val="25000"/>
            </a:pPr>
            <a:r>
              <a:rPr lang="de-DE" sz="2800" dirty="0">
                <a:latin typeface="Calibri" pitchFamily="34" charset="0"/>
                <a:sym typeface="Calibri" pitchFamily="34" charset="0"/>
              </a:rPr>
              <a:t>Erwarten Sie Veränderungen bei:</a:t>
            </a:r>
          </a:p>
          <a:p>
            <a:pPr marL="457200" lvl="2">
              <a:spcBef>
                <a:spcPts val="2000"/>
              </a:spcBef>
              <a:buClr>
                <a:srgbClr val="3333CC"/>
              </a:buClr>
              <a:buFontTx/>
              <a:buChar char="•"/>
            </a:pPr>
            <a:r>
              <a:rPr lang="de-DE" sz="2800" dirty="0">
                <a:latin typeface="Calibri" pitchFamily="34" charset="0"/>
                <a:sym typeface="Calibri" pitchFamily="34" charset="0"/>
              </a:rPr>
              <a:t> branchenspezifischen Standards </a:t>
            </a:r>
          </a:p>
          <a:p>
            <a:pPr marL="457200" lvl="2">
              <a:spcBef>
                <a:spcPts val="2000"/>
              </a:spcBef>
              <a:buClr>
                <a:srgbClr val="3333CC"/>
              </a:buClr>
              <a:buFontTx/>
              <a:buChar char="•"/>
            </a:pPr>
            <a:r>
              <a:rPr lang="de-DE" sz="2800" dirty="0">
                <a:latin typeface="Calibri" pitchFamily="34" charset="0"/>
                <a:sym typeface="Calibri" pitchFamily="34" charset="0"/>
              </a:rPr>
              <a:t> unterstützenden Dokumenten </a:t>
            </a:r>
          </a:p>
          <a:p>
            <a:pPr marL="457200" lvl="2">
              <a:spcBef>
                <a:spcPts val="2000"/>
              </a:spcBef>
            </a:pPr>
            <a:endParaRPr lang="de-DE" sz="1800" dirty="0">
              <a:latin typeface="Calibri" pitchFamily="34" charset="0"/>
              <a:sym typeface="Calibri" pitchFamily="34" charset="0"/>
            </a:endParaRPr>
          </a:p>
          <a:p>
            <a:pPr>
              <a:spcBef>
                <a:spcPts val="2000"/>
              </a:spcBef>
            </a:pPr>
            <a:endParaRPr lang="de-DE" sz="3200" dirty="0">
              <a:solidFill>
                <a:srgbClr val="262626"/>
              </a:solidFill>
              <a:latin typeface="Calibri" pitchFamily="34" charset="0"/>
              <a:sym typeface="Calibri" pitchFamily="34" charset="0"/>
            </a:endParaRPr>
          </a:p>
        </p:txBody>
      </p:sp>
      <p:sp>
        <p:nvSpPr>
          <p:cNvPr id="55298" name="Shape 281"/>
          <p:cNvSpPr txBox="1">
            <a:spLocks noChangeArrowheads="1"/>
          </p:cNvSpPr>
          <p:nvPr/>
        </p:nvSpPr>
        <p:spPr bwMode="auto">
          <a:xfrm>
            <a:off x="398463" y="1052513"/>
            <a:ext cx="8345487" cy="534987"/>
          </a:xfrm>
          <a:prstGeom prst="rect">
            <a:avLst/>
          </a:prstGeom>
          <a:noFill/>
          <a:ln w="9525">
            <a:noFill/>
            <a:miter lim="800000"/>
            <a:headEnd/>
            <a:tailEnd/>
          </a:ln>
        </p:spPr>
        <p:txBody>
          <a:bodyPr lIns="82100" tIns="41050" rIns="82100" bIns="41050" anchor="b"/>
          <a:lstStyle/>
          <a:p>
            <a:pPr>
              <a:buSzPct val="25000"/>
            </a:pPr>
            <a:r>
              <a:rPr lang="de-DE" sz="3600" b="1">
                <a:solidFill>
                  <a:srgbClr val="3333CC"/>
                </a:solidFill>
                <a:latin typeface="Calibri" pitchFamily="34" charset="0"/>
                <a:sym typeface="Calibri" pitchFamily="34" charset="0"/>
              </a:rPr>
              <a:t>Weitere wichtige Informa-</a:t>
            </a:r>
          </a:p>
          <a:p>
            <a:pPr>
              <a:buSzPct val="25000"/>
            </a:pPr>
            <a:r>
              <a:rPr lang="de-DE" sz="3600" b="1">
                <a:solidFill>
                  <a:srgbClr val="3333CC"/>
                </a:solidFill>
                <a:latin typeface="Calibri" pitchFamily="34" charset="0"/>
                <a:sym typeface="Calibri" pitchFamily="34" charset="0"/>
              </a:rPr>
              <a:t>tionen</a:t>
            </a: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hape 286"/>
          <p:cNvSpPr txBox="1">
            <a:spLocks noChangeArrowheads="1"/>
          </p:cNvSpPr>
          <p:nvPr/>
        </p:nvSpPr>
        <p:spPr bwMode="auto">
          <a:xfrm>
            <a:off x="639763" y="1412875"/>
            <a:ext cx="8275637" cy="4457700"/>
          </a:xfrm>
          <a:prstGeom prst="rect">
            <a:avLst/>
          </a:prstGeom>
          <a:solidFill>
            <a:schemeClr val="bg1"/>
          </a:solidFill>
          <a:ln w="9525">
            <a:noFill/>
            <a:miter lim="800000"/>
            <a:headEnd/>
            <a:tailEnd/>
          </a:ln>
        </p:spPr>
        <p:txBody>
          <a:bodyPr lIns="91425" tIns="45700" rIns="91425" bIns="45700"/>
          <a:lstStyle/>
          <a:p>
            <a:pPr marL="457200" indent="-457200">
              <a:lnSpc>
                <a:spcPct val="150000"/>
              </a:lnSpc>
              <a:buClr>
                <a:srgbClr val="3333CC"/>
              </a:buClr>
              <a:buFontTx/>
              <a:buChar char="•"/>
            </a:pPr>
            <a:r>
              <a:rPr lang="de-DE" sz="2800" dirty="0">
                <a:latin typeface="Calibri" pitchFamily="34" charset="0"/>
                <a:sym typeface="Calibri" pitchFamily="34" charset="0"/>
              </a:rPr>
              <a:t>die Schlüsselveränderungen und -konzepte kennt und versteht </a:t>
            </a:r>
          </a:p>
          <a:p>
            <a:pPr marL="457200" indent="-457200">
              <a:lnSpc>
                <a:spcPct val="150000"/>
              </a:lnSpc>
              <a:spcBef>
                <a:spcPts val="600"/>
              </a:spcBef>
              <a:buClr>
                <a:srgbClr val="3333CC"/>
              </a:buClr>
              <a:buFontTx/>
              <a:buChar char="•"/>
            </a:pPr>
            <a:r>
              <a:rPr lang="de-DE" sz="2800" dirty="0">
                <a:latin typeface="Calibri" pitchFamily="34" charset="0"/>
                <a:sym typeface="Calibri" pitchFamily="34" charset="0"/>
              </a:rPr>
              <a:t>die Einführung der neuen Anforderungen plant</a:t>
            </a:r>
          </a:p>
          <a:p>
            <a:pPr marL="457200" indent="-457200">
              <a:lnSpc>
                <a:spcPct val="150000"/>
              </a:lnSpc>
              <a:spcBef>
                <a:spcPts val="600"/>
              </a:spcBef>
              <a:buClr>
                <a:srgbClr val="3333CC"/>
              </a:buClr>
              <a:buFontTx/>
              <a:buChar char="•"/>
            </a:pPr>
            <a:r>
              <a:rPr lang="de-DE" sz="2800" dirty="0">
                <a:latin typeface="Calibri" pitchFamily="34" charset="0"/>
                <a:sym typeface="Calibri" pitchFamily="34" charset="0"/>
              </a:rPr>
              <a:t>informiert bleibt, während die Überarbeitung voranschreitet</a:t>
            </a:r>
          </a:p>
          <a:p>
            <a:pPr marL="457200" indent="-457200">
              <a:lnSpc>
                <a:spcPct val="150000"/>
              </a:lnSpc>
              <a:spcBef>
                <a:spcPts val="600"/>
              </a:spcBef>
              <a:buClr>
                <a:srgbClr val="3333CC"/>
              </a:buClr>
              <a:buFontTx/>
              <a:buChar char="•"/>
            </a:pPr>
            <a:r>
              <a:rPr lang="de-DE" sz="2800" dirty="0">
                <a:latin typeface="Calibri" pitchFamily="34" charset="0"/>
                <a:sym typeface="Calibri" pitchFamily="34" charset="0"/>
              </a:rPr>
              <a:t>vollen Nutzen aus der überarbeiteten ISO 9001 zieht</a:t>
            </a:r>
          </a:p>
          <a:p>
            <a:pPr marL="457200" indent="-457200">
              <a:spcBef>
                <a:spcPts val="600"/>
              </a:spcBef>
              <a:buClr>
                <a:srgbClr val="3333CC"/>
              </a:buClr>
              <a:buFontTx/>
              <a:buChar char="•"/>
            </a:pPr>
            <a:endParaRPr lang="de-DE" sz="1800" dirty="0">
              <a:latin typeface="Calibri" pitchFamily="34" charset="0"/>
              <a:sym typeface="Calibri" pitchFamily="34" charset="0"/>
            </a:endParaRPr>
          </a:p>
          <a:p>
            <a:pPr marL="457200" indent="-457200">
              <a:spcBef>
                <a:spcPts val="600"/>
              </a:spcBef>
              <a:buClr>
                <a:srgbClr val="000000"/>
              </a:buClr>
              <a:buFont typeface="Noto Symbol"/>
              <a:buNone/>
            </a:pPr>
            <a:endParaRPr lang="de-DE" sz="1800" dirty="0">
              <a:latin typeface="Calibri" pitchFamily="34" charset="0"/>
              <a:sym typeface="Calibri" pitchFamily="34" charset="0"/>
            </a:endParaRPr>
          </a:p>
        </p:txBody>
      </p:sp>
      <p:sp>
        <p:nvSpPr>
          <p:cNvPr id="57346" name="Shape 287"/>
          <p:cNvSpPr>
            <a:spLocks noChangeArrowheads="1"/>
          </p:cNvSpPr>
          <p:nvPr/>
        </p:nvSpPr>
        <p:spPr bwMode="auto">
          <a:xfrm>
            <a:off x="342900" y="692150"/>
            <a:ext cx="8458200" cy="838200"/>
          </a:xfrm>
          <a:prstGeom prst="rect">
            <a:avLst/>
          </a:prstGeom>
          <a:noFill/>
          <a:ln w="9525">
            <a:noFill/>
            <a:miter lim="800000"/>
            <a:headEnd/>
            <a:tailEnd/>
          </a:ln>
        </p:spPr>
        <p:txBody>
          <a:bodyPr lIns="82100" tIns="41050" rIns="82100" bIns="41050" anchor="b"/>
          <a:lstStyle/>
          <a:p>
            <a:pPr>
              <a:buSzPct val="25000"/>
            </a:pPr>
            <a:r>
              <a:rPr lang="de-DE" sz="3600" b="1">
                <a:solidFill>
                  <a:srgbClr val="3333CC"/>
                </a:solidFill>
                <a:latin typeface="Calibri" pitchFamily="34" charset="0"/>
                <a:sym typeface="Calibri" pitchFamily="34" charset="0"/>
              </a:rPr>
              <a:t>Ich muss sicherstellen, dass </a:t>
            </a:r>
          </a:p>
          <a:p>
            <a:pPr>
              <a:buSzPct val="25000"/>
            </a:pPr>
            <a:r>
              <a:rPr lang="de-DE" sz="3600" b="1">
                <a:solidFill>
                  <a:srgbClr val="3333CC"/>
                </a:solidFill>
                <a:latin typeface="Calibri" pitchFamily="34" charset="0"/>
                <a:sym typeface="Calibri" pitchFamily="34" charset="0"/>
              </a:rPr>
              <a:t>meine Organisation . . .</a:t>
            </a: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6" name="Shape 303"/>
          <p:cNvSpPr txBox="1">
            <a:spLocks noGrp="1"/>
          </p:cNvSpPr>
          <p:nvPr>
            <p:ph type="title"/>
          </p:nvPr>
        </p:nvSpPr>
        <p:spPr bwMode="auto">
          <a:xfrm>
            <a:off x="323850" y="1052513"/>
            <a:ext cx="7200900" cy="566737"/>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2.1 Gültigkeit der Zertifi-</a:t>
            </a:r>
            <a:br>
              <a:rPr lang="de-DE" sz="3600" b="1" smtClean="0">
                <a:solidFill>
                  <a:srgbClr val="3333CC"/>
                </a:solidFill>
                <a:latin typeface="Calibri" pitchFamily="34" charset="0"/>
                <a:cs typeface="Arial" charset="0"/>
                <a:sym typeface="Calibri" pitchFamily="34" charset="0"/>
              </a:rPr>
            </a:br>
            <a:r>
              <a:rPr lang="de-DE" sz="3600" b="1" smtClean="0">
                <a:solidFill>
                  <a:srgbClr val="3333CC"/>
                </a:solidFill>
                <a:latin typeface="Calibri" pitchFamily="34" charset="0"/>
                <a:cs typeface="Arial" charset="0"/>
                <a:sym typeface="Calibri" pitchFamily="34" charset="0"/>
              </a:rPr>
              <a:t>zierungen nach der  ISO 9001:2008</a:t>
            </a:r>
          </a:p>
        </p:txBody>
      </p:sp>
      <p:sp>
        <p:nvSpPr>
          <p:cNvPr id="61447" name="Shape 304"/>
          <p:cNvSpPr txBox="1">
            <a:spLocks noGrp="1"/>
          </p:cNvSpPr>
          <p:nvPr>
            <p:ph type="body" idx="1"/>
          </p:nvPr>
        </p:nvSpPr>
        <p:spPr bwMode="auto">
          <a:xfrm>
            <a:off x="503238" y="1700213"/>
            <a:ext cx="8137525" cy="3889375"/>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FontTx/>
              <a:buNone/>
            </a:pPr>
            <a:r>
              <a:rPr lang="de-DE" sz="3600" dirty="0" smtClean="0">
                <a:latin typeface="Calibri" pitchFamily="34" charset="0"/>
                <a:cs typeface="Arial" charset="0"/>
                <a:sym typeface="Calibri" pitchFamily="34" charset="0"/>
              </a:rPr>
              <a:t>ISO 9001:2008-Zertifizierungen werden nach September 2018 nicht mehr gültig sein.</a:t>
            </a:r>
          </a:p>
          <a:p>
            <a:pPr eaLnBrk="1" hangingPunct="1">
              <a:spcBef>
                <a:spcPts val="275"/>
              </a:spcBef>
              <a:buClr>
                <a:srgbClr val="000000"/>
              </a:buClr>
              <a:buSzPct val="25000"/>
              <a:buFontTx/>
              <a:buNone/>
            </a:pPr>
            <a:r>
              <a:rPr lang="de-DE" sz="3600" dirty="0" smtClean="0">
                <a:latin typeface="Calibri" pitchFamily="34" charset="0"/>
                <a:cs typeface="Arial" charset="0"/>
                <a:sym typeface="Calibri" pitchFamily="34" charset="0"/>
              </a:rPr>
              <a:t>Ab März 2017 werden alle anfänglichen Zertifizierungen in Akkreditierung zu ISO</a:t>
            </a:r>
          </a:p>
          <a:p>
            <a:pPr eaLnBrk="1" hangingPunct="1">
              <a:spcBef>
                <a:spcPts val="275"/>
              </a:spcBef>
              <a:buClr>
                <a:srgbClr val="000000"/>
              </a:buClr>
              <a:buSzPct val="25000"/>
              <a:buFontTx/>
              <a:buNone/>
            </a:pPr>
            <a:r>
              <a:rPr lang="de-DE" sz="3600" dirty="0" smtClean="0">
                <a:latin typeface="Calibri" pitchFamily="34" charset="0"/>
                <a:cs typeface="Arial" charset="0"/>
                <a:sym typeface="Calibri" pitchFamily="34" charset="0"/>
              </a:rPr>
              <a:t>9001:2015 umgeändert.</a:t>
            </a:r>
            <a:endParaRPr lang="de-DE" sz="3600" dirty="0" smtClean="0">
              <a:latin typeface="Calibri" pitchFamily="34" charset="0"/>
              <a:cs typeface="Arial" charset="0"/>
              <a:sym typeface="Calibri" pitchFamily="34" charset="0"/>
            </a:endParaRP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Shape 313"/>
          <p:cNvSpPr txBox="1">
            <a:spLocks noChangeArrowheads="1"/>
          </p:cNvSpPr>
          <p:nvPr/>
        </p:nvSpPr>
        <p:spPr bwMode="auto">
          <a:xfrm>
            <a:off x="534988" y="5795963"/>
            <a:ext cx="6624637" cy="214312"/>
          </a:xfrm>
          <a:prstGeom prst="rect">
            <a:avLst/>
          </a:prstGeom>
          <a:noFill/>
          <a:ln w="9525">
            <a:noFill/>
            <a:miter lim="800000"/>
            <a:headEnd/>
            <a:tailEnd/>
          </a:ln>
        </p:spPr>
        <p:txBody>
          <a:bodyPr lIns="91425" tIns="45700" rIns="91425" bIns="45700"/>
          <a:lstStyle/>
          <a:p>
            <a:endParaRPr lang="de-DE" sz="800">
              <a:latin typeface="Calibri" pitchFamily="34" charset="0"/>
              <a:sym typeface="Calibri" pitchFamily="34" charset="0"/>
            </a:endParaRPr>
          </a:p>
        </p:txBody>
      </p:sp>
      <p:sp>
        <p:nvSpPr>
          <p:cNvPr id="63494" name="Shape 314"/>
          <p:cNvSpPr txBox="1">
            <a:spLocks noGrp="1"/>
          </p:cNvSpPr>
          <p:nvPr>
            <p:ph type="title"/>
          </p:nvPr>
        </p:nvSpPr>
        <p:spPr bwMode="auto">
          <a:xfrm>
            <a:off x="395288" y="1052513"/>
            <a:ext cx="6697662" cy="566737"/>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3.1.1 Organisationen, die </a:t>
            </a:r>
            <a:br>
              <a:rPr lang="de-DE" sz="3600" b="1" smtClean="0">
                <a:solidFill>
                  <a:srgbClr val="3333CC"/>
                </a:solidFill>
                <a:latin typeface="Calibri" pitchFamily="34" charset="0"/>
                <a:cs typeface="Arial" charset="0"/>
                <a:sym typeface="Calibri" pitchFamily="34" charset="0"/>
              </a:rPr>
            </a:br>
            <a:r>
              <a:rPr lang="de-DE" sz="3600" b="1" smtClean="0">
                <a:solidFill>
                  <a:srgbClr val="3333CC"/>
                </a:solidFill>
                <a:latin typeface="Calibri" pitchFamily="34" charset="0"/>
                <a:cs typeface="Arial" charset="0"/>
                <a:sym typeface="Calibri" pitchFamily="34" charset="0"/>
              </a:rPr>
              <a:t>die ISO 9001:2008 anwenden</a:t>
            </a:r>
          </a:p>
        </p:txBody>
      </p:sp>
      <p:sp>
        <p:nvSpPr>
          <p:cNvPr id="63495" name="Shape 315"/>
          <p:cNvSpPr txBox="1">
            <a:spLocks noGrp="1"/>
          </p:cNvSpPr>
          <p:nvPr>
            <p:ph type="body" idx="1"/>
          </p:nvPr>
        </p:nvSpPr>
        <p:spPr bwMode="auto">
          <a:xfrm>
            <a:off x="395288" y="1628775"/>
            <a:ext cx="8137525" cy="3960813"/>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FontTx/>
              <a:buNone/>
            </a:pPr>
            <a:endParaRPr lang="de-DE" sz="1800" smtClean="0">
              <a:latin typeface="Calibri" pitchFamily="34" charset="0"/>
              <a:cs typeface="Arial" charset="0"/>
            </a:endParaRPr>
          </a:p>
          <a:p>
            <a:pPr eaLnBrk="1" hangingPunct="1">
              <a:spcBef>
                <a:spcPts val="275"/>
              </a:spcBef>
              <a:buClr>
                <a:srgbClr val="000000"/>
              </a:buClr>
              <a:buSzPct val="25000"/>
              <a:buFontTx/>
              <a:buNone/>
            </a:pPr>
            <a:r>
              <a:rPr lang="de-DE" sz="1800" smtClean="0">
                <a:latin typeface="Calibri" pitchFamily="34" charset="0"/>
                <a:cs typeface="Arial" charset="0"/>
                <a:sym typeface="Calibri" pitchFamily="34" charset="0"/>
              </a:rPr>
              <a:t>Es wird empfohlen, dass Organisationen, die die ISIO 9001:2015 anwenden, folgende Tätigkeiten ausführen:</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organisatorische Lücken erkennen, die bearbeitet werden müssen, um den neuen Anforderungen zu entsprechen </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einen Umsetzungsplan entwickeln,</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eine angemessene Schulung bieten und ein Bewusstsein schaffen für alle Beteiligten, die einen Einfluss auf die Effektivität der Organisation haben,</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das bestehende Qualitätsmanagementsystem aktualisieren, um die überarbeiteten Anforderungen zu erfüllen und einen Effektivitätsnachweis vorzuhalten,</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wo erforderlich, kooperieren Sie mit Ihrer Zertifizierungsgesellschaft bezüglich Übergangsvereinbarungen.</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hape 101"/>
          <p:cNvSpPr txBox="1">
            <a:spLocks noChangeArrowheads="1"/>
          </p:cNvSpPr>
          <p:nvPr/>
        </p:nvSpPr>
        <p:spPr bwMode="auto">
          <a:xfrm>
            <a:off x="534988" y="5795963"/>
            <a:ext cx="6624637" cy="214312"/>
          </a:xfrm>
          <a:prstGeom prst="rect">
            <a:avLst/>
          </a:prstGeom>
          <a:noFill/>
          <a:ln w="9525">
            <a:noFill/>
            <a:miter lim="800000"/>
            <a:headEnd/>
            <a:tailEnd/>
          </a:ln>
        </p:spPr>
        <p:txBody>
          <a:bodyPr lIns="91425" tIns="45700" rIns="91425" bIns="45700"/>
          <a:lstStyle/>
          <a:p>
            <a:endParaRPr lang="de-DE" sz="800">
              <a:latin typeface="Calibri" pitchFamily="34" charset="0"/>
              <a:sym typeface="Calibri" pitchFamily="34" charset="0"/>
            </a:endParaRPr>
          </a:p>
        </p:txBody>
      </p:sp>
      <p:sp>
        <p:nvSpPr>
          <p:cNvPr id="16388" name="Shape 102"/>
          <p:cNvSpPr txBox="1">
            <a:spLocks noGrp="1"/>
          </p:cNvSpPr>
          <p:nvPr>
            <p:ph type="title"/>
          </p:nvPr>
        </p:nvSpPr>
        <p:spPr bwMode="auto">
          <a:xfrm>
            <a:off x="395288" y="404813"/>
            <a:ext cx="5761037" cy="566737"/>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Was machen wir?</a:t>
            </a:r>
          </a:p>
        </p:txBody>
      </p:sp>
      <p:sp>
        <p:nvSpPr>
          <p:cNvPr id="16389" name="Shape 103"/>
          <p:cNvSpPr txBox="1">
            <a:spLocks noGrp="1"/>
          </p:cNvSpPr>
          <p:nvPr>
            <p:ph type="body" idx="1"/>
          </p:nvPr>
        </p:nvSpPr>
        <p:spPr bwMode="auto">
          <a:xfrm>
            <a:off x="395288" y="1628775"/>
            <a:ext cx="8137525" cy="3960813"/>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SzPct val="25000"/>
              <a:buFontTx/>
              <a:buNone/>
            </a:pPr>
            <a:r>
              <a:rPr lang="de-DE" sz="3600" dirty="0" smtClean="0">
                <a:latin typeface="Calibri" pitchFamily="34" charset="0"/>
                <a:cs typeface="Arial" charset="0"/>
                <a:sym typeface="Calibri" pitchFamily="34" charset="0"/>
              </a:rPr>
              <a:t>Sind Sie mit Ihrer QM-Dokumentation nicht zufrieden? Dann optimieren Sie jetzt die Dokumentation.</a:t>
            </a:r>
          </a:p>
          <a:p>
            <a:pPr eaLnBrk="1" hangingPunct="1">
              <a:spcBef>
                <a:spcPts val="475"/>
              </a:spcBef>
              <a:buClr>
                <a:srgbClr val="000000"/>
              </a:buClr>
              <a:buFontTx/>
              <a:buNone/>
            </a:pPr>
            <a:endParaRPr lang="de-DE" sz="3600" dirty="0" smtClean="0">
              <a:latin typeface="Calibri" pitchFamily="34" charset="0"/>
              <a:cs typeface="Arial" charset="0"/>
              <a:sym typeface="Calibri" pitchFamily="34" charset="0"/>
            </a:endParaRPr>
          </a:p>
          <a:p>
            <a:pPr eaLnBrk="1" hangingPunct="1">
              <a:spcBef>
                <a:spcPts val="475"/>
              </a:spcBef>
              <a:buClr>
                <a:srgbClr val="000000"/>
              </a:buClr>
              <a:buSzPct val="25000"/>
              <a:buFontTx/>
              <a:buNone/>
            </a:pPr>
            <a:r>
              <a:rPr lang="de-DE" sz="3600" dirty="0" smtClean="0">
                <a:latin typeface="Calibri" pitchFamily="34" charset="0"/>
                <a:cs typeface="Arial" charset="0"/>
                <a:sym typeface="Calibri" pitchFamily="34" charset="0"/>
              </a:rPr>
              <a:t>Wenn Sie zufrieden sind, ergänzen Sie die bestehende Dokumentation.</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hape 130"/>
          <p:cNvSpPr txBox="1">
            <a:spLocks noGrp="1"/>
          </p:cNvSpPr>
          <p:nvPr>
            <p:ph type="title"/>
          </p:nvPr>
        </p:nvSpPr>
        <p:spPr bwMode="auto">
          <a:xfrm>
            <a:off x="323850" y="260350"/>
            <a:ext cx="8145463" cy="762000"/>
          </a:xfrm>
          <a:noFill/>
          <a:ln>
            <a:miter lim="800000"/>
            <a:headEnd/>
            <a:tailEnd/>
          </a:ln>
        </p:spPr>
        <p:txBody>
          <a:bodyPr vert="horz" wrap="square" lIns="82100" tIns="41050" rIns="82100" bIns="41050" numCol="1" anchor="b" compatLnSpc="1">
            <a:prstTxWarp prst="textNoShape">
              <a:avLst/>
            </a:prstTxWarp>
          </a:bodyPr>
          <a:lstStyle/>
          <a:p>
            <a:pPr algn="l"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Ausschlüsse im Vortrag</a:t>
            </a:r>
          </a:p>
        </p:txBody>
      </p:sp>
      <p:sp>
        <p:nvSpPr>
          <p:cNvPr id="22530" name="Shape 131"/>
          <p:cNvSpPr txBox="1">
            <a:spLocks noGrp="1"/>
          </p:cNvSpPr>
          <p:nvPr>
            <p:ph type="body" idx="1"/>
          </p:nvPr>
        </p:nvSpPr>
        <p:spPr bwMode="auto">
          <a:xfrm>
            <a:off x="403225" y="1538288"/>
            <a:ext cx="8201025" cy="3781425"/>
          </a:xfrm>
          <a:noFill/>
          <a:ln>
            <a:miter lim="800000"/>
            <a:headEnd/>
            <a:tailEnd/>
          </a:ln>
        </p:spPr>
        <p:txBody>
          <a:bodyPr vert="horz" wrap="square" tIns="45700" bIns="45700" numCol="1" compatLnSpc="1">
            <a:prstTxWarp prst="textNoShape">
              <a:avLst/>
            </a:prstTxWarp>
          </a:bodyPr>
          <a:lstStyle/>
          <a:p>
            <a:pPr indent="-342900" eaLnBrk="1" hangingPunct="1">
              <a:spcBef>
                <a:spcPct val="0"/>
              </a:spcBef>
              <a:buClr>
                <a:srgbClr val="3333CC"/>
              </a:buClr>
              <a:buFontTx/>
              <a:buChar char="•"/>
            </a:pPr>
            <a:r>
              <a:rPr lang="de-DE" sz="1800" dirty="0" smtClean="0">
                <a:latin typeface="Calibri" pitchFamily="34" charset="0"/>
                <a:cs typeface="Arial" charset="0"/>
                <a:sym typeface="Calibri" pitchFamily="34" charset="0"/>
              </a:rPr>
              <a:t>Angaben</a:t>
            </a:r>
            <a:r>
              <a:rPr lang="de-DE" sz="1800" dirty="0" smtClean="0">
                <a:latin typeface="Calibri" pitchFamily="34" charset="0"/>
                <a:cs typeface="Arial" charset="0"/>
                <a:sym typeface="Calibri" pitchFamily="34" charset="0"/>
              </a:rPr>
              <a:t>, die vom Vortragenden gemacht werden, können persönliche Meinungen und/oder Deutungen darstellen</a:t>
            </a:r>
          </a:p>
          <a:p>
            <a:pPr indent="-342900" eaLnBrk="1" hangingPunct="1">
              <a:spcBef>
                <a:spcPts val="2000"/>
              </a:spcBef>
              <a:buClr>
                <a:srgbClr val="3333CC"/>
              </a:buClr>
              <a:buFontTx/>
              <a:buChar char="•"/>
            </a:pPr>
            <a:r>
              <a:rPr lang="de-DE" sz="1800" dirty="0" smtClean="0">
                <a:latin typeface="Calibri" pitchFamily="34" charset="0"/>
                <a:cs typeface="Arial" charset="0"/>
                <a:sym typeface="Calibri" pitchFamily="34" charset="0"/>
              </a:rPr>
              <a:t>die Präsentationen beinhalten Informationen bezüglich des Überarbeitungsprozesses bis zum und einschließlich Oktober 2014</a:t>
            </a:r>
          </a:p>
          <a:p>
            <a:pPr indent="-342900" eaLnBrk="1" hangingPunct="1">
              <a:spcBef>
                <a:spcPts val="2000"/>
              </a:spcBef>
              <a:buClr>
                <a:srgbClr val="3333CC"/>
              </a:buClr>
              <a:buFontTx/>
              <a:buChar char="•"/>
            </a:pPr>
            <a:r>
              <a:rPr lang="de-DE" sz="1800" dirty="0" smtClean="0">
                <a:latin typeface="Calibri" pitchFamily="34" charset="0"/>
                <a:cs typeface="Arial" charset="0"/>
                <a:sym typeface="Calibri" pitchFamily="34" charset="0"/>
              </a:rPr>
              <a:t>weitere Veränderungen können sich ergeben</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Shape 123"/>
          <p:cNvSpPr txBox="1">
            <a:spLocks noChangeArrowheads="1"/>
          </p:cNvSpPr>
          <p:nvPr/>
        </p:nvSpPr>
        <p:spPr bwMode="auto">
          <a:xfrm>
            <a:off x="534988" y="5795963"/>
            <a:ext cx="6624637" cy="214312"/>
          </a:xfrm>
          <a:prstGeom prst="rect">
            <a:avLst/>
          </a:prstGeom>
          <a:noFill/>
          <a:ln w="9525">
            <a:noFill/>
            <a:miter lim="800000"/>
            <a:headEnd/>
            <a:tailEnd/>
          </a:ln>
        </p:spPr>
        <p:txBody>
          <a:bodyPr lIns="91425" tIns="45700" rIns="91425" bIns="45700"/>
          <a:lstStyle/>
          <a:p>
            <a:endParaRPr lang="de-DE" sz="800">
              <a:latin typeface="Calibri" pitchFamily="34" charset="0"/>
              <a:sym typeface="Calibri" pitchFamily="34" charset="0"/>
            </a:endParaRPr>
          </a:p>
        </p:txBody>
      </p:sp>
      <p:sp>
        <p:nvSpPr>
          <p:cNvPr id="20486" name="Shape 124"/>
          <p:cNvSpPr txBox="1">
            <a:spLocks noGrp="1"/>
          </p:cNvSpPr>
          <p:nvPr>
            <p:ph type="title"/>
          </p:nvPr>
        </p:nvSpPr>
        <p:spPr bwMode="auto">
          <a:xfrm>
            <a:off x="395288" y="404813"/>
            <a:ext cx="5761037" cy="1152525"/>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Font typeface="Calibri" pitchFamily="34" charset="0"/>
              <a:buNone/>
            </a:pPr>
            <a:r>
              <a:rPr lang="de-DE" sz="3600" b="1" smtClean="0">
                <a:solidFill>
                  <a:srgbClr val="3333CC"/>
                </a:solidFill>
                <a:latin typeface="Calibri" pitchFamily="34" charset="0"/>
                <a:cs typeface="Arial" charset="0"/>
                <a:sym typeface="Calibri" pitchFamily="34" charset="0"/>
              </a:rPr>
              <a:t>Veränderungen der neuen Version</a:t>
            </a:r>
          </a:p>
        </p:txBody>
      </p:sp>
      <p:sp>
        <p:nvSpPr>
          <p:cNvPr id="20487" name="Shape 125"/>
          <p:cNvSpPr txBox="1">
            <a:spLocks noGrp="1"/>
          </p:cNvSpPr>
          <p:nvPr>
            <p:ph type="body" idx="1"/>
          </p:nvPr>
        </p:nvSpPr>
        <p:spPr bwMode="auto">
          <a:xfrm>
            <a:off x="503238" y="1628775"/>
            <a:ext cx="8137525" cy="3960813"/>
          </a:xfrm>
          <a:noFill/>
          <a:ln>
            <a:miter lim="800000"/>
            <a:headEnd/>
            <a:tailEnd/>
          </a:ln>
        </p:spPr>
        <p:txBody>
          <a:bodyPr vert="horz" wrap="square" tIns="45700" bIns="45700" numCol="1" compatLnSpc="1">
            <a:prstTxWarp prst="textNoShape">
              <a:avLst/>
            </a:prstTxWarp>
          </a:bodyPr>
          <a:lstStyle/>
          <a:p>
            <a:pPr eaLnBrk="1" hangingPunct="1">
              <a:spcBef>
                <a:spcPct val="0"/>
              </a:spcBef>
              <a:buClr>
                <a:srgbClr val="000000"/>
              </a:buClr>
              <a:buSzPct val="25000"/>
              <a:buFontTx/>
              <a:buNone/>
            </a:pPr>
            <a:r>
              <a:rPr lang="de-DE" sz="1800" smtClean="0">
                <a:latin typeface="Calibri" pitchFamily="34" charset="0"/>
                <a:cs typeface="Arial" charset="0"/>
                <a:sym typeface="Calibri" pitchFamily="34" charset="0"/>
              </a:rPr>
              <a:t>Die wesentlichen Veränderungen in der neuen Version der ISO 9001:2015 sind:</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die Übernahmen des HLS wie in Anhang SL der ISO -Direktive Teil Eins dargestellt,</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eine ausdrückliche Erfordernis risikobasierten Denkens, um das Verständnis und die Anwendung der Vorgehensweise an die Prozesse zu unterstützen und zu verbessern,</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weniger vorgeschriebene Anforderungen,</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eine geringere Betonung von Dokumenten,</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eine verbesserte Anwendbarkeit von Services,</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die Erfordernis, die Grenzen des QMS zu definieren ,</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eine gesteigerte Betonung des organisatorischen Zusammenhangs,</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erhöhte Anforderungen an Führung,</a:t>
            </a:r>
          </a:p>
          <a:p>
            <a:pPr eaLnBrk="1" hangingPunct="1">
              <a:spcBef>
                <a:spcPts val="275"/>
              </a:spcBef>
              <a:buClr>
                <a:srgbClr val="3333CC"/>
              </a:buClr>
              <a:buFontTx/>
              <a:buChar char="•"/>
            </a:pPr>
            <a:r>
              <a:rPr lang="de-DE" sz="1800" smtClean="0">
                <a:latin typeface="Calibri" pitchFamily="34" charset="0"/>
                <a:cs typeface="Arial" charset="0"/>
                <a:sym typeface="Calibri" pitchFamily="34" charset="0"/>
              </a:rPr>
              <a:t> größere Gewichtung des Erreichens gewünschter Ergebnisse, um die Kundenzufriedenheit zu erhöhen.</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hape 137"/>
          <p:cNvSpPr txBox="1">
            <a:spLocks noGrp="1"/>
          </p:cNvSpPr>
          <p:nvPr>
            <p:ph type="title" idx="4294967295"/>
          </p:nvPr>
        </p:nvSpPr>
        <p:spPr bwMode="auto">
          <a:xfrm>
            <a:off x="323850" y="908050"/>
            <a:ext cx="7772400" cy="695325"/>
          </a:xfrm>
          <a:prstGeom prst="rect">
            <a:avLst/>
          </a:prstGeom>
          <a:noFill/>
          <a:ln>
            <a:miter lim="800000"/>
            <a:headEnd/>
            <a:tailEnd/>
          </a:ln>
        </p:spPr>
        <p:txBody>
          <a:bodyPr lIns="82100" tIns="41050" rIns="82100" bIns="41050" anchor="b"/>
          <a:lstStyle/>
          <a:p>
            <a:pPr eaLnBrk="1" hangingPunct="1">
              <a:buClr>
                <a:srgbClr val="003399"/>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International Organization for Standardization (ISO)</a:t>
            </a:r>
          </a:p>
        </p:txBody>
      </p:sp>
      <p:sp>
        <p:nvSpPr>
          <p:cNvPr id="24578" name="Shape 138"/>
          <p:cNvSpPr txBox="1">
            <a:spLocks noGrp="1"/>
          </p:cNvSpPr>
          <p:nvPr>
            <p:ph type="body" idx="4294967295"/>
          </p:nvPr>
        </p:nvSpPr>
        <p:spPr bwMode="auto">
          <a:xfrm>
            <a:off x="365125" y="1844675"/>
            <a:ext cx="8412163" cy="3538538"/>
          </a:xfrm>
          <a:prstGeom prst="rect">
            <a:avLst/>
          </a:prstGeom>
          <a:noFill/>
          <a:ln>
            <a:miter lim="800000"/>
            <a:headEnd/>
            <a:tailEnd/>
          </a:ln>
        </p:spPr>
        <p:txBody>
          <a:bodyPr lIns="91425" tIns="45700" rIns="91425" bIns="45700"/>
          <a:lstStyle/>
          <a:p>
            <a:pPr marL="236538" lvl="2" indent="-236538" eaLnBrk="1" hangingPunct="1">
              <a:buClr>
                <a:srgbClr val="003399"/>
              </a:buClr>
              <a:buFontTx/>
              <a:buChar char="•"/>
            </a:pPr>
            <a:r>
              <a:rPr lang="de-DE" sz="1800" smtClean="0">
                <a:latin typeface="Calibri" pitchFamily="34" charset="0"/>
                <a:cs typeface="Arial" charset="0"/>
                <a:sym typeface="Calibri" pitchFamily="34" charset="0"/>
              </a:rPr>
              <a:t>  alle ISO-Standards basieren auf Übereinstimmung</a:t>
            </a:r>
          </a:p>
          <a:p>
            <a:pPr marL="342900" indent="-342900" eaLnBrk="1" hangingPunct="1">
              <a:spcBef>
                <a:spcPts val="563"/>
              </a:spcBef>
              <a:buClr>
                <a:srgbClr val="003399"/>
              </a:buClr>
              <a:buFontTx/>
              <a:buChar char="•"/>
            </a:pPr>
            <a:r>
              <a:rPr lang="de-DE" sz="1800" smtClean="0">
                <a:latin typeface="Calibri" pitchFamily="34" charset="0"/>
                <a:cs typeface="Arial" charset="0"/>
                <a:sym typeface="Calibri" pitchFamily="34" charset="0"/>
              </a:rPr>
              <a:t>die Arbeit an der ISO bezieht Experten aus der Geschäftswelt, der Regierung und der akademischen Welt ein. </a:t>
            </a:r>
          </a:p>
          <a:p>
            <a:pPr marL="342900" indent="-342900" eaLnBrk="1" hangingPunct="1">
              <a:spcBef>
                <a:spcPts val="563"/>
              </a:spcBef>
              <a:buClr>
                <a:srgbClr val="003399"/>
              </a:buClr>
              <a:buFontTx/>
              <a:buChar char="•"/>
            </a:pPr>
            <a:r>
              <a:rPr lang="de-DE" sz="1800" smtClean="0">
                <a:latin typeface="Calibri" pitchFamily="34" charset="0"/>
                <a:cs typeface="Arial" charset="0"/>
                <a:sym typeface="Calibri" pitchFamily="34" charset="0"/>
              </a:rPr>
              <a:t>eine Repräsentation aus über 160 Ländern</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hape 144"/>
          <p:cNvSpPr txBox="1">
            <a:spLocks noGrp="1"/>
          </p:cNvSpPr>
          <p:nvPr>
            <p:ph type="title"/>
          </p:nvPr>
        </p:nvSpPr>
        <p:spPr bwMode="auto">
          <a:xfrm>
            <a:off x="323850" y="333375"/>
            <a:ext cx="8145463" cy="762000"/>
          </a:xfrm>
          <a:noFill/>
          <a:ln>
            <a:miter lim="800000"/>
            <a:headEnd/>
            <a:tailEnd/>
          </a:ln>
        </p:spPr>
        <p:txBody>
          <a:bodyPr vert="horz" wrap="square" tIns="45700" bIns="45700" numCol="1" compatLnSpc="1">
            <a:prstTxWarp prst="textNoShape">
              <a:avLst/>
            </a:prstTxWarp>
          </a:bodyPr>
          <a:lstStyle/>
          <a:p>
            <a:pPr algn="l"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Diese Präsentation</a:t>
            </a:r>
            <a:r>
              <a:rPr lang="de-DE" sz="4000" smtClean="0">
                <a:latin typeface="Calibri" pitchFamily="34" charset="0"/>
                <a:cs typeface="Arial" charset="0"/>
                <a:sym typeface="Calibri" pitchFamily="34" charset="0"/>
              </a:rPr>
              <a:t> </a:t>
            </a:r>
          </a:p>
        </p:txBody>
      </p:sp>
      <p:sp>
        <p:nvSpPr>
          <p:cNvPr id="26626" name="Shape 145"/>
          <p:cNvSpPr txBox="1">
            <a:spLocks noGrp="1"/>
          </p:cNvSpPr>
          <p:nvPr>
            <p:ph type="body" idx="1"/>
          </p:nvPr>
        </p:nvSpPr>
        <p:spPr bwMode="auto">
          <a:xfrm>
            <a:off x="323850" y="1700213"/>
            <a:ext cx="8161338" cy="3856037"/>
          </a:xfrm>
          <a:noFill/>
          <a:ln>
            <a:miter lim="800000"/>
            <a:headEnd/>
            <a:tailEnd/>
          </a:ln>
        </p:spPr>
        <p:txBody>
          <a:bodyPr vert="horz" wrap="square" tIns="45700" bIns="45700" numCol="1" compatLnSpc="1">
            <a:prstTxWarp prst="textNoShape">
              <a:avLst/>
            </a:prstTxWarp>
          </a:bodyPr>
          <a:lstStyle/>
          <a:p>
            <a:pPr indent="-342900" eaLnBrk="1" hangingPunct="1">
              <a:spcBef>
                <a:spcPct val="0"/>
              </a:spcBef>
              <a:buClr>
                <a:srgbClr val="3333CC"/>
              </a:buClr>
              <a:buFontTx/>
              <a:buChar char="•"/>
            </a:pPr>
            <a:r>
              <a:rPr lang="de-DE" sz="2800" dirty="0" smtClean="0">
                <a:latin typeface="Calibri" pitchFamily="34" charset="0"/>
                <a:cs typeface="Arial" charset="0"/>
                <a:sym typeface="Calibri" pitchFamily="34" charset="0"/>
              </a:rPr>
              <a:t>verschafft einen Einblick in die Überarbeitung der ISO 9001, die </a:t>
            </a:r>
            <a:r>
              <a:rPr lang="de-DE" sz="2800" dirty="0" smtClean="0">
                <a:latin typeface="Calibri" pitchFamily="34" charset="0"/>
                <a:cs typeface="Arial" charset="0"/>
                <a:sym typeface="Calibri" pitchFamily="34" charset="0"/>
              </a:rPr>
              <a:t>2015</a:t>
            </a:r>
            <a:endParaRPr lang="de-DE" sz="2800" dirty="0" smtClean="0">
              <a:latin typeface="Calibri" pitchFamily="34" charset="0"/>
              <a:cs typeface="Arial" charset="0"/>
              <a:sym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hape 151"/>
          <p:cNvSpPr txBox="1">
            <a:spLocks noChangeArrowheads="1"/>
          </p:cNvSpPr>
          <p:nvPr/>
        </p:nvSpPr>
        <p:spPr bwMode="auto">
          <a:xfrm>
            <a:off x="395288" y="1628775"/>
            <a:ext cx="8001000" cy="4191000"/>
          </a:xfrm>
          <a:prstGeom prst="rect">
            <a:avLst/>
          </a:prstGeom>
          <a:noFill/>
          <a:ln w="9525">
            <a:noFill/>
            <a:miter lim="800000"/>
            <a:headEnd/>
            <a:tailEnd/>
          </a:ln>
        </p:spPr>
        <p:txBody>
          <a:bodyPr lIns="82100" tIns="41050" rIns="82100" bIns="41050"/>
          <a:lstStyle/>
          <a:p>
            <a:pPr>
              <a:buClr>
                <a:srgbClr val="003399"/>
              </a:buClr>
              <a:buSzPct val="25000"/>
              <a:buFont typeface="Noto Symbol"/>
              <a:buNone/>
            </a:pPr>
            <a:r>
              <a:rPr lang="de-DE" sz="1800">
                <a:solidFill>
                  <a:srgbClr val="262626"/>
                </a:solidFill>
                <a:latin typeface="Calibri" pitchFamily="34" charset="0"/>
                <a:sym typeface="Calibri" pitchFamily="34" charset="0"/>
              </a:rPr>
              <a:t>Die weltweiten Veränderungen: </a:t>
            </a:r>
          </a:p>
          <a:p>
            <a:pPr>
              <a:spcBef>
                <a:spcPts val="2500"/>
              </a:spcBef>
              <a:buClr>
                <a:srgbClr val="003399"/>
              </a:buClr>
              <a:buSzPct val="100000"/>
              <a:buFontTx/>
              <a:buChar char="•"/>
            </a:pPr>
            <a:r>
              <a:rPr lang="de-DE" sz="1800">
                <a:solidFill>
                  <a:srgbClr val="262626"/>
                </a:solidFill>
                <a:latin typeface="Calibri" pitchFamily="34" charset="0"/>
                <a:sym typeface="Calibri" pitchFamily="34" charset="0"/>
              </a:rPr>
              <a:t>  Erhöhte Betonung von Dienstleistungen</a:t>
            </a:r>
          </a:p>
          <a:p>
            <a:pPr>
              <a:spcBef>
                <a:spcPts val="2500"/>
              </a:spcBef>
              <a:buClr>
                <a:srgbClr val="003399"/>
              </a:buClr>
              <a:buSzPct val="100000"/>
              <a:buFontTx/>
              <a:buChar char="•"/>
            </a:pPr>
            <a:r>
              <a:rPr lang="de-DE" sz="1800">
                <a:solidFill>
                  <a:srgbClr val="262626"/>
                </a:solidFill>
                <a:latin typeface="Calibri" pitchFamily="34" charset="0"/>
                <a:sym typeface="Calibri" pitchFamily="34" charset="0"/>
              </a:rPr>
              <a:t>  Globalisierung</a:t>
            </a:r>
          </a:p>
          <a:p>
            <a:pPr>
              <a:spcBef>
                <a:spcPts val="2500"/>
              </a:spcBef>
              <a:buClr>
                <a:srgbClr val="003399"/>
              </a:buClr>
              <a:buSzPct val="100000"/>
              <a:buFontTx/>
              <a:buChar char="•"/>
            </a:pPr>
            <a:r>
              <a:rPr lang="de-DE" sz="1800">
                <a:solidFill>
                  <a:srgbClr val="262626"/>
                </a:solidFill>
                <a:latin typeface="Calibri" pitchFamily="34" charset="0"/>
                <a:sym typeface="Calibri" pitchFamily="34" charset="0"/>
              </a:rPr>
              <a:t>  komplexere Lieferketten</a:t>
            </a:r>
          </a:p>
          <a:p>
            <a:pPr>
              <a:spcBef>
                <a:spcPts val="2500"/>
              </a:spcBef>
              <a:buClr>
                <a:srgbClr val="003399"/>
              </a:buClr>
              <a:buSzPct val="100000"/>
              <a:buFontTx/>
              <a:buChar char="•"/>
            </a:pPr>
            <a:r>
              <a:rPr lang="de-DE" sz="1800">
                <a:solidFill>
                  <a:srgbClr val="262626"/>
                </a:solidFill>
                <a:latin typeface="Calibri" pitchFamily="34" charset="0"/>
                <a:sym typeface="Calibri" pitchFamily="34" charset="0"/>
              </a:rPr>
              <a:t>  erhöhte Erwartungen der Interessenten</a:t>
            </a:r>
          </a:p>
          <a:p>
            <a:pPr>
              <a:spcBef>
                <a:spcPts val="2500"/>
              </a:spcBef>
              <a:buClr>
                <a:srgbClr val="003399"/>
              </a:buClr>
              <a:buSzPct val="100000"/>
              <a:buFontTx/>
              <a:buChar char="•"/>
            </a:pPr>
            <a:r>
              <a:rPr lang="de-DE" sz="1800">
                <a:solidFill>
                  <a:srgbClr val="262626"/>
                </a:solidFill>
                <a:latin typeface="Calibri" pitchFamily="34" charset="0"/>
                <a:sym typeface="Calibri" pitchFamily="34" charset="0"/>
              </a:rPr>
              <a:t>  Verfügbarkeit der Informationen</a:t>
            </a:r>
          </a:p>
        </p:txBody>
      </p:sp>
      <p:sp>
        <p:nvSpPr>
          <p:cNvPr id="28674" name="Shape 152"/>
          <p:cNvSpPr txBox="1">
            <a:spLocks noChangeArrowheads="1"/>
          </p:cNvSpPr>
          <p:nvPr/>
        </p:nvSpPr>
        <p:spPr bwMode="auto">
          <a:xfrm>
            <a:off x="323850" y="836613"/>
            <a:ext cx="8145463" cy="762000"/>
          </a:xfrm>
          <a:prstGeom prst="rect">
            <a:avLst/>
          </a:prstGeom>
          <a:noFill/>
          <a:ln w="9525">
            <a:noFill/>
            <a:miter lim="800000"/>
            <a:headEnd/>
            <a:tailEnd/>
          </a:ln>
        </p:spPr>
        <p:txBody>
          <a:bodyPr lIns="82100" tIns="41050" rIns="82100" bIns="41050" anchor="b"/>
          <a:lstStyle/>
          <a:p>
            <a:pPr>
              <a:buSzPct val="25000"/>
            </a:pPr>
            <a:r>
              <a:rPr lang="de-DE" sz="3600" b="1">
                <a:solidFill>
                  <a:srgbClr val="3333CC"/>
                </a:solidFill>
                <a:latin typeface="Calibri" pitchFamily="34" charset="0"/>
                <a:sym typeface="Calibri" pitchFamily="34" charset="0"/>
              </a:rPr>
              <a:t>Gründe für die Überarbei-</a:t>
            </a:r>
          </a:p>
          <a:p>
            <a:pPr>
              <a:buSzPct val="25000"/>
            </a:pPr>
            <a:r>
              <a:rPr lang="de-DE" sz="3600" b="1">
                <a:solidFill>
                  <a:srgbClr val="3333CC"/>
                </a:solidFill>
                <a:latin typeface="Calibri" pitchFamily="34" charset="0"/>
                <a:sym typeface="Calibri" pitchFamily="34" charset="0"/>
              </a:rPr>
              <a:t>tungen</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hape 157"/>
          <p:cNvSpPr txBox="1">
            <a:spLocks noGrp="1"/>
          </p:cNvSpPr>
          <p:nvPr>
            <p:ph type="title"/>
          </p:nvPr>
        </p:nvSpPr>
        <p:spPr bwMode="auto">
          <a:xfrm>
            <a:off x="315913" y="333375"/>
            <a:ext cx="8512175" cy="762000"/>
          </a:xfrm>
          <a:noFill/>
          <a:ln>
            <a:miter lim="800000"/>
            <a:headEnd/>
            <a:tailEnd/>
          </a:ln>
        </p:spPr>
        <p:txBody>
          <a:bodyPr vert="horz" wrap="square" lIns="82100" tIns="41050" rIns="82100" bIns="41050" numCol="1" anchor="b" compatLnSpc="1">
            <a:prstTxWarp prst="textNoShape">
              <a:avLst/>
            </a:prstTxWarp>
          </a:bodyPr>
          <a:lstStyle/>
          <a:p>
            <a:pPr algn="l" eaLnBrk="1" hangingPunct="1">
              <a:spcBef>
                <a:spcPct val="0"/>
              </a:spcBef>
              <a:buClr>
                <a:srgbClr val="000000"/>
              </a:buClr>
              <a:buSzPct val="25000"/>
              <a:buFont typeface="Calibri" pitchFamily="34" charset="0"/>
              <a:buNone/>
            </a:pPr>
            <a:r>
              <a:rPr lang="de-DE" sz="3600" b="1" smtClean="0">
                <a:solidFill>
                  <a:srgbClr val="3333CC"/>
                </a:solidFill>
                <a:latin typeface="Calibri" pitchFamily="34" charset="0"/>
                <a:cs typeface="Arial" charset="0"/>
                <a:sym typeface="Calibri" pitchFamily="34" charset="0"/>
              </a:rPr>
              <a:t>Schlüsselperspektiven</a:t>
            </a:r>
            <a:r>
              <a:rPr lang="de-DE" sz="3600" smtClean="0">
                <a:latin typeface="Calibri" pitchFamily="34" charset="0"/>
                <a:cs typeface="Arial" charset="0"/>
                <a:sym typeface="Calibri" pitchFamily="34" charset="0"/>
              </a:rPr>
              <a:t> </a:t>
            </a:r>
          </a:p>
        </p:txBody>
      </p:sp>
      <p:sp>
        <p:nvSpPr>
          <p:cNvPr id="30722" name="Shape 158"/>
          <p:cNvSpPr txBox="1">
            <a:spLocks noGrp="1"/>
          </p:cNvSpPr>
          <p:nvPr>
            <p:ph type="body" idx="1"/>
          </p:nvPr>
        </p:nvSpPr>
        <p:spPr bwMode="auto">
          <a:xfrm>
            <a:off x="277813" y="1341438"/>
            <a:ext cx="8588375" cy="5010150"/>
          </a:xfrm>
          <a:noFill/>
          <a:ln>
            <a:miter lim="800000"/>
            <a:headEnd/>
            <a:tailEnd/>
          </a:ln>
        </p:spPr>
        <p:txBody>
          <a:bodyPr vert="horz" wrap="square" tIns="45700" bIns="45700" numCol="1" compatLnSpc="1">
            <a:prstTxWarp prst="textNoShape">
              <a:avLst/>
            </a:prstTxWarp>
          </a:bodyPr>
          <a:lstStyle/>
          <a:p>
            <a:pPr marL="0" indent="0" eaLnBrk="1" hangingPunct="1">
              <a:lnSpc>
                <a:spcPct val="90000"/>
              </a:lnSpc>
              <a:spcBef>
                <a:spcPct val="0"/>
              </a:spcBef>
              <a:buClr>
                <a:srgbClr val="002060"/>
              </a:buClr>
              <a:buSzPct val="25000"/>
              <a:buFontTx/>
              <a:buNone/>
            </a:pPr>
            <a:r>
              <a:rPr lang="de-DE" sz="1800" smtClean="0">
                <a:solidFill>
                  <a:schemeClr val="tx1"/>
                </a:solidFill>
                <a:latin typeface="Calibri" pitchFamily="34" charset="0"/>
                <a:cs typeface="Arial" charset="0"/>
                <a:sym typeface="Calibri" pitchFamily="34" charset="0"/>
              </a:rPr>
              <a:t>Die ISO9001 muss sich verändern, um: </a:t>
            </a:r>
          </a:p>
          <a:p>
            <a:pPr marL="0" indent="0" eaLnBrk="1" hangingPunct="1">
              <a:lnSpc>
                <a:spcPct val="90000"/>
              </a:lnSpc>
              <a:spcBef>
                <a:spcPts val="638"/>
              </a:spcBef>
              <a:buClr>
                <a:srgbClr val="3333CC"/>
              </a:buClr>
              <a:buFontTx/>
              <a:buChar char="•"/>
            </a:pPr>
            <a:r>
              <a:rPr lang="de-DE" sz="1800" smtClean="0">
                <a:solidFill>
                  <a:schemeClr val="tx1"/>
                </a:solidFill>
                <a:latin typeface="Calibri" pitchFamily="34" charset="0"/>
                <a:cs typeface="Arial" charset="0"/>
                <a:sym typeface="Calibri" pitchFamily="34" charset="0"/>
              </a:rPr>
              <a:t>  sich einer veränderten Welt anzupassen</a:t>
            </a:r>
          </a:p>
          <a:p>
            <a:pPr marL="0" indent="0" eaLnBrk="1" hangingPunct="1">
              <a:lnSpc>
                <a:spcPct val="90000"/>
              </a:lnSpc>
              <a:spcBef>
                <a:spcPts val="638"/>
              </a:spcBef>
              <a:buClr>
                <a:srgbClr val="3333CC"/>
              </a:buClr>
              <a:buFontTx/>
              <a:buChar char="•"/>
            </a:pPr>
            <a:r>
              <a:rPr lang="de-DE" sz="1800" smtClean="0">
                <a:solidFill>
                  <a:schemeClr val="tx1"/>
                </a:solidFill>
                <a:latin typeface="Calibri" pitchFamily="34" charset="0"/>
                <a:cs typeface="Arial" charset="0"/>
                <a:sym typeface="Calibri" pitchFamily="34" charset="0"/>
              </a:rPr>
              <a:t>  die Fähigkeiten einer Organisation zu erhöhen, um ihre Kunden zufrieden zu stellen</a:t>
            </a:r>
          </a:p>
          <a:p>
            <a:pPr marL="0" indent="0" eaLnBrk="1" hangingPunct="1">
              <a:lnSpc>
                <a:spcPct val="90000"/>
              </a:lnSpc>
              <a:spcBef>
                <a:spcPts val="638"/>
              </a:spcBef>
              <a:buClr>
                <a:srgbClr val="3333CC"/>
              </a:buClr>
              <a:buFontTx/>
              <a:buChar char="•"/>
            </a:pPr>
            <a:r>
              <a:rPr lang="de-DE" sz="1800" smtClean="0">
                <a:solidFill>
                  <a:schemeClr val="tx1"/>
                </a:solidFill>
                <a:latin typeface="Calibri" pitchFamily="34" charset="0"/>
                <a:cs typeface="Arial" charset="0"/>
                <a:sym typeface="Calibri" pitchFamily="34" charset="0"/>
              </a:rPr>
              <a:t>  ein sicheres Fundament zu die Zukunft zu schaffen</a:t>
            </a:r>
          </a:p>
          <a:p>
            <a:pPr marL="0" indent="0" eaLnBrk="1" hangingPunct="1">
              <a:lnSpc>
                <a:spcPct val="90000"/>
              </a:lnSpc>
              <a:spcBef>
                <a:spcPts val="638"/>
              </a:spcBef>
              <a:buClr>
                <a:srgbClr val="3333CC"/>
              </a:buClr>
              <a:buFontTx/>
              <a:buChar char="•"/>
            </a:pPr>
            <a:r>
              <a:rPr lang="de-DE" sz="1800" smtClean="0">
                <a:solidFill>
                  <a:schemeClr val="tx1"/>
                </a:solidFill>
                <a:latin typeface="Calibri" pitchFamily="34" charset="0"/>
                <a:cs typeface="Arial" charset="0"/>
                <a:sym typeface="Calibri" pitchFamily="34" charset="0"/>
              </a:rPr>
              <a:t>  die zunehmend komplexen Umfelder zu reflektieren, in denen Organisationen agieren</a:t>
            </a:r>
          </a:p>
          <a:p>
            <a:pPr marL="0" indent="0" eaLnBrk="1" hangingPunct="1">
              <a:lnSpc>
                <a:spcPct val="90000"/>
              </a:lnSpc>
              <a:spcBef>
                <a:spcPts val="638"/>
              </a:spcBef>
              <a:buClr>
                <a:srgbClr val="3333CC"/>
              </a:buClr>
              <a:buFontTx/>
              <a:buChar char="•"/>
            </a:pPr>
            <a:r>
              <a:rPr lang="de-DE" sz="1800" smtClean="0">
                <a:solidFill>
                  <a:schemeClr val="tx1"/>
                </a:solidFill>
                <a:latin typeface="Calibri" pitchFamily="34" charset="0"/>
                <a:cs typeface="Arial" charset="0"/>
                <a:sym typeface="Calibri" pitchFamily="34" charset="0"/>
              </a:rPr>
              <a:t>  sicherzustellen, dass die neuen Standards die Bedürfnisse der Interessenten widerspiegeln</a:t>
            </a:r>
          </a:p>
          <a:p>
            <a:pPr marL="0" indent="0" eaLnBrk="1" hangingPunct="1">
              <a:lnSpc>
                <a:spcPct val="90000"/>
              </a:lnSpc>
              <a:spcBef>
                <a:spcPts val="638"/>
              </a:spcBef>
              <a:buClr>
                <a:srgbClr val="3333CC"/>
              </a:buClr>
              <a:buFontTx/>
              <a:buChar char="•"/>
            </a:pPr>
            <a:r>
              <a:rPr lang="de-DE" sz="1800" smtClean="0">
                <a:solidFill>
                  <a:schemeClr val="tx1"/>
                </a:solidFill>
                <a:latin typeface="Calibri" pitchFamily="34" charset="0"/>
                <a:cs typeface="Arial" charset="0"/>
                <a:sym typeface="Calibri" pitchFamily="34" charset="0"/>
              </a:rPr>
              <a:t>  mit anderen Managementsystemen verknüpft zu werden</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hape 164"/>
          <p:cNvSpPr txBox="1">
            <a:spLocks noChangeArrowheads="1"/>
          </p:cNvSpPr>
          <p:nvPr/>
        </p:nvSpPr>
        <p:spPr bwMode="auto">
          <a:xfrm>
            <a:off x="395288" y="1484313"/>
            <a:ext cx="8077200" cy="5032375"/>
          </a:xfrm>
          <a:prstGeom prst="rect">
            <a:avLst/>
          </a:prstGeom>
          <a:noFill/>
          <a:ln w="9525">
            <a:noFill/>
            <a:miter lim="800000"/>
            <a:headEnd/>
            <a:tailEnd/>
          </a:ln>
        </p:spPr>
        <p:txBody>
          <a:bodyPr lIns="91425" tIns="45700" rIns="91425" bIns="45700"/>
          <a:lstStyle/>
          <a:p>
            <a:pPr>
              <a:buSzPct val="25000"/>
            </a:pPr>
            <a:r>
              <a:rPr lang="de-DE" sz="2400" dirty="0">
                <a:latin typeface="Calibri" pitchFamily="34" charset="0"/>
                <a:sym typeface="Calibri" pitchFamily="34" charset="0"/>
              </a:rPr>
              <a:t>Betonung auf:</a:t>
            </a:r>
          </a:p>
          <a:p>
            <a:pPr>
              <a:lnSpc>
                <a:spcPct val="10000"/>
              </a:lnSpc>
              <a:spcBef>
                <a:spcPts val="3000"/>
              </a:spcBef>
              <a:buClr>
                <a:srgbClr val="003399"/>
              </a:buClr>
              <a:buFontTx/>
              <a:buChar char="•"/>
            </a:pPr>
            <a:r>
              <a:rPr lang="de-DE" sz="2400" dirty="0">
                <a:latin typeface="Calibri" pitchFamily="34" charset="0"/>
                <a:sym typeface="Calibri" pitchFamily="34" charset="0"/>
              </a:rPr>
              <a:t>  höherer Fokus auf den Kunden</a:t>
            </a:r>
          </a:p>
          <a:p>
            <a:pPr>
              <a:lnSpc>
                <a:spcPct val="10000"/>
              </a:lnSpc>
              <a:spcBef>
                <a:spcPts val="3000"/>
              </a:spcBef>
              <a:buClr>
                <a:srgbClr val="003399"/>
              </a:buClr>
              <a:buFontTx/>
              <a:buChar char="•"/>
            </a:pPr>
            <a:r>
              <a:rPr lang="de-DE" sz="2400" dirty="0">
                <a:latin typeface="Calibri" pitchFamily="34" charset="0"/>
                <a:sym typeface="Calibri" pitchFamily="34" charset="0"/>
              </a:rPr>
              <a:t>  </a:t>
            </a:r>
            <a:r>
              <a:rPr lang="de-DE" sz="2400" dirty="0" err="1">
                <a:latin typeface="Calibri" pitchFamily="34" charset="0"/>
                <a:sym typeface="Calibri" pitchFamily="34" charset="0"/>
              </a:rPr>
              <a:t>risiskobasiertes</a:t>
            </a:r>
            <a:r>
              <a:rPr lang="de-DE" sz="2400" dirty="0">
                <a:latin typeface="Calibri" pitchFamily="34" charset="0"/>
                <a:sym typeface="Calibri" pitchFamily="34" charset="0"/>
              </a:rPr>
              <a:t> Denken</a:t>
            </a:r>
          </a:p>
          <a:p>
            <a:pPr>
              <a:spcBef>
                <a:spcPts val="3000"/>
              </a:spcBef>
              <a:buClr>
                <a:srgbClr val="003399"/>
              </a:buClr>
              <a:buFontTx/>
              <a:buChar char="•"/>
            </a:pPr>
            <a:r>
              <a:rPr lang="de-DE" sz="2400" dirty="0">
                <a:latin typeface="Calibri" pitchFamily="34" charset="0"/>
                <a:sym typeface="Calibri" pitchFamily="34" charset="0"/>
              </a:rPr>
              <a:t>  die Vereinbarung der QMS-Politik und der Ziele mit der Strategie einer Organisation</a:t>
            </a:r>
          </a:p>
          <a:p>
            <a:pPr>
              <a:lnSpc>
                <a:spcPct val="0"/>
              </a:lnSpc>
              <a:spcBef>
                <a:spcPts val="3000"/>
              </a:spcBef>
              <a:buClr>
                <a:srgbClr val="003399"/>
              </a:buClr>
              <a:buFontTx/>
              <a:buChar char="•"/>
            </a:pPr>
            <a:r>
              <a:rPr lang="de-DE" sz="2400" dirty="0">
                <a:latin typeface="Calibri" pitchFamily="34" charset="0"/>
                <a:sym typeface="Calibri" pitchFamily="34" charset="0"/>
              </a:rPr>
              <a:t>  eine größere Flexibilität der Dokumentation</a:t>
            </a:r>
          </a:p>
          <a:p>
            <a:pPr>
              <a:lnSpc>
                <a:spcPct val="0"/>
              </a:lnSpc>
              <a:spcBef>
                <a:spcPts val="3000"/>
              </a:spcBef>
              <a:buClr>
                <a:srgbClr val="003399"/>
              </a:buClr>
              <a:buFontTx/>
              <a:buChar char="•"/>
            </a:pPr>
            <a:endParaRPr lang="de-DE" sz="1800" dirty="0">
              <a:latin typeface="Calibri" pitchFamily="34" charset="0"/>
              <a:sym typeface="Calibri" pitchFamily="34" charset="0"/>
            </a:endParaRPr>
          </a:p>
        </p:txBody>
      </p:sp>
      <p:sp>
        <p:nvSpPr>
          <p:cNvPr id="32770" name="Shape 165"/>
          <p:cNvSpPr txBox="1">
            <a:spLocks noChangeArrowheads="1"/>
          </p:cNvSpPr>
          <p:nvPr/>
        </p:nvSpPr>
        <p:spPr bwMode="auto">
          <a:xfrm>
            <a:off x="395288" y="476250"/>
            <a:ext cx="8351837" cy="534988"/>
          </a:xfrm>
          <a:prstGeom prst="rect">
            <a:avLst/>
          </a:prstGeom>
          <a:noFill/>
          <a:ln w="9525">
            <a:noFill/>
            <a:miter lim="800000"/>
            <a:headEnd/>
            <a:tailEnd/>
          </a:ln>
        </p:spPr>
        <p:txBody>
          <a:bodyPr lIns="82100" tIns="41050" rIns="82100" bIns="41050" anchor="b"/>
          <a:lstStyle/>
          <a:p>
            <a:pPr>
              <a:buSzPct val="25000"/>
            </a:pPr>
            <a:r>
              <a:rPr lang="de-DE" sz="3600" b="1">
                <a:solidFill>
                  <a:srgbClr val="3333CC"/>
                </a:solidFill>
                <a:latin typeface="Calibri" pitchFamily="34" charset="0"/>
                <a:sym typeface="Calibri" pitchFamily="34" charset="0"/>
              </a:rPr>
              <a:t>Wesentliche Veränderungen</a:t>
            </a: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1639</Words>
  <Application>Microsoft Office PowerPoint</Application>
  <PresentationFormat>Bildschirmpräsentation (4:3)</PresentationFormat>
  <Paragraphs>237</Paragraphs>
  <Slides>24</Slides>
  <Notes>24</Notes>
  <HiddenSlides>0</HiddenSlides>
  <MMClips>0</MMClips>
  <ScaleCrop>false</ScaleCrop>
  <HeadingPairs>
    <vt:vector size="4" baseType="variant">
      <vt:variant>
        <vt:lpstr>Design</vt:lpstr>
      </vt:variant>
      <vt:variant>
        <vt:i4>1</vt:i4>
      </vt:variant>
      <vt:variant>
        <vt:lpstr>Folientitel</vt:lpstr>
      </vt:variant>
      <vt:variant>
        <vt:i4>24</vt:i4>
      </vt:variant>
    </vt:vector>
  </HeadingPairs>
  <TitlesOfParts>
    <vt:vector size="25" baseType="lpstr">
      <vt:lpstr>Larissa</vt:lpstr>
      <vt:lpstr>ISO9001 2015 </vt:lpstr>
      <vt:lpstr>Hinweise der ISO Organisation </vt:lpstr>
      <vt:lpstr>Ausschlüsse im Vortrag</vt:lpstr>
      <vt:lpstr>Veränderungen der neuen Version</vt:lpstr>
      <vt:lpstr>International Organization for Standardization (ISO)</vt:lpstr>
      <vt:lpstr>Diese Präsentation </vt:lpstr>
      <vt:lpstr>PowerPoint-Präsentation</vt:lpstr>
      <vt:lpstr>Schlüsselperspektiven </vt:lpstr>
      <vt:lpstr>PowerPoint-Präsentation</vt:lpstr>
      <vt:lpstr>Struktur auf hoher Ebene</vt:lpstr>
      <vt:lpstr>PowerPoint-Präsentation</vt:lpstr>
      <vt:lpstr>PowerPoint-Präsentation</vt:lpstr>
      <vt:lpstr>PowerPoint-Präsentation</vt:lpstr>
      <vt:lpstr>PowerPoint-Präsentation</vt:lpstr>
      <vt:lpstr>PowerPoint-Präsentation</vt:lpstr>
      <vt:lpstr>PowerPoint-Präsentation</vt:lpstr>
      <vt:lpstr>Unterstützende Dokumente:</vt:lpstr>
      <vt:lpstr>ISO9001:2015 Zeitlicher Ablauf</vt:lpstr>
      <vt:lpstr>ISO9001:2015 Zertifizierungs- Übergangsablauf</vt:lpstr>
      <vt:lpstr>PowerPoint-Präsentation</vt:lpstr>
      <vt:lpstr>PowerPoint-Präsentation</vt:lpstr>
      <vt:lpstr>2.1 Gültigkeit der Zertifi- zierungen nach der  ISO 9001:2008</vt:lpstr>
      <vt:lpstr>3.1.1 Organisationen, die  die ISO 9001:2008 anwenden</vt:lpstr>
      <vt:lpstr>Was machen wir?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 9001 2015</dc:title>
  <dc:creator>Holger</dc:creator>
  <cp:lastModifiedBy>Holger Grosser</cp:lastModifiedBy>
  <cp:revision>13</cp:revision>
  <cp:lastPrinted>2014-10-21T18:10:21Z</cp:lastPrinted>
  <dcterms:modified xsi:type="dcterms:W3CDTF">2014-10-21T18:10:57Z</dcterms:modified>
</cp:coreProperties>
</file>